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F890E49-A462-C548-95F8-5D880AEEA4AD}">
          <p14:sldIdLst>
            <p14:sldId id="256"/>
            <p14:sldId id="257"/>
            <p14:sldId id="258"/>
            <p14:sldId id="259"/>
            <p14:sldId id="260"/>
          </p14:sldIdLst>
        </p14:section>
        <p14:section name="Handkarten" id="{5D308820-7C49-F743-965F-4A399D61DD82}">
          <p14:sldIdLst>
            <p14:sldId id="262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2344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Mill km2</c:v>
                </c:pt>
              </c:strCache>
            </c:strRef>
          </c:tx>
          <c:dPt>
            <c:idx val="0"/>
            <c:bubble3D val="0"/>
            <c:explosion val="25"/>
          </c:dPt>
          <c:dPt>
            <c:idx val="1"/>
            <c:bubble3D val="0"/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Blatt1!$A$2:$A$6</c:f>
              <c:strCache>
                <c:ptCount val="5"/>
                <c:pt idx="0">
                  <c:v>Europa</c:v>
                </c:pt>
                <c:pt idx="1">
                  <c:v>USA-Kanada</c:v>
                </c:pt>
                <c:pt idx="2">
                  <c:v>M+S Amerika</c:v>
                </c:pt>
                <c:pt idx="3">
                  <c:v>Afrika</c:v>
                </c:pt>
                <c:pt idx="4">
                  <c:v>Asien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10.5</c:v>
                </c:pt>
                <c:pt idx="1">
                  <c:v>23.0</c:v>
                </c:pt>
                <c:pt idx="2">
                  <c:v>20.0</c:v>
                </c:pt>
                <c:pt idx="3">
                  <c:v>30.0</c:v>
                </c:pt>
                <c:pt idx="4">
                  <c:v>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Mill km2</c:v>
                </c:pt>
              </c:strCache>
            </c:strRef>
          </c:tx>
          <c:dPt>
            <c:idx val="1"/>
            <c:bubble3D val="0"/>
            <c:explosion val="15"/>
          </c:dPt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Blatt1!$A$2:$A$6</c:f>
              <c:strCache>
                <c:ptCount val="5"/>
                <c:pt idx="0">
                  <c:v>Europa</c:v>
                </c:pt>
                <c:pt idx="1">
                  <c:v>USA-Kanada</c:v>
                </c:pt>
                <c:pt idx="2">
                  <c:v>M+S Amerika</c:v>
                </c:pt>
                <c:pt idx="3">
                  <c:v>Afrika</c:v>
                </c:pt>
                <c:pt idx="4">
                  <c:v>Asien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10.5</c:v>
                </c:pt>
                <c:pt idx="1">
                  <c:v>23.0</c:v>
                </c:pt>
                <c:pt idx="2">
                  <c:v>20.0</c:v>
                </c:pt>
                <c:pt idx="3">
                  <c:v>30.0</c:v>
                </c:pt>
                <c:pt idx="4">
                  <c:v>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Mill km2</c:v>
                </c:pt>
              </c:strCache>
            </c:strRef>
          </c:tx>
          <c:dPt>
            <c:idx val="1"/>
            <c:bubble3D val="0"/>
          </c:dPt>
          <c:dPt>
            <c:idx val="2"/>
            <c:bubble3D val="0"/>
            <c:explosion val="27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Blatt1!$A$2:$A$6</c:f>
              <c:strCache>
                <c:ptCount val="5"/>
                <c:pt idx="0">
                  <c:v>Europa</c:v>
                </c:pt>
                <c:pt idx="1">
                  <c:v>USA-Kanada</c:v>
                </c:pt>
                <c:pt idx="2">
                  <c:v>M+S Amerika</c:v>
                </c:pt>
                <c:pt idx="3">
                  <c:v>Afrika</c:v>
                </c:pt>
                <c:pt idx="4">
                  <c:v>Asien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10.5</c:v>
                </c:pt>
                <c:pt idx="1">
                  <c:v>23.0</c:v>
                </c:pt>
                <c:pt idx="2">
                  <c:v>20.0</c:v>
                </c:pt>
                <c:pt idx="3">
                  <c:v>30.0</c:v>
                </c:pt>
                <c:pt idx="4">
                  <c:v>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Mill km2</c:v>
                </c:pt>
              </c:strCache>
            </c:strRef>
          </c:tx>
          <c:dPt>
            <c:idx val="1"/>
            <c:bubble3D val="0"/>
          </c:dPt>
          <c:dPt>
            <c:idx val="3"/>
            <c:bubble3D val="0"/>
            <c:explosion val="17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Blatt1!$A$2:$A$6</c:f>
              <c:strCache>
                <c:ptCount val="5"/>
                <c:pt idx="0">
                  <c:v>Europa</c:v>
                </c:pt>
                <c:pt idx="1">
                  <c:v>USA-Kanada</c:v>
                </c:pt>
                <c:pt idx="2">
                  <c:v>M+S Amerika</c:v>
                </c:pt>
                <c:pt idx="3">
                  <c:v>Afrika</c:v>
                </c:pt>
                <c:pt idx="4">
                  <c:v>Asien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10.5</c:v>
                </c:pt>
                <c:pt idx="1">
                  <c:v>23.0</c:v>
                </c:pt>
                <c:pt idx="2">
                  <c:v>20.0</c:v>
                </c:pt>
                <c:pt idx="3">
                  <c:v>30.0</c:v>
                </c:pt>
                <c:pt idx="4">
                  <c:v>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Mill km2</c:v>
                </c:pt>
              </c:strCache>
            </c:strRef>
          </c:tx>
          <c:dPt>
            <c:idx val="1"/>
            <c:bubble3D val="0"/>
          </c:dPt>
          <c:dPt>
            <c:idx val="4"/>
            <c:bubble3D val="0"/>
            <c:explosion val="15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Blatt1!$A$2:$A$6</c:f>
              <c:strCache>
                <c:ptCount val="5"/>
                <c:pt idx="0">
                  <c:v>Europa</c:v>
                </c:pt>
                <c:pt idx="1">
                  <c:v>USA-Kanada</c:v>
                </c:pt>
                <c:pt idx="2">
                  <c:v>M+S Amerika</c:v>
                </c:pt>
                <c:pt idx="3">
                  <c:v>Afrika</c:v>
                </c:pt>
                <c:pt idx="4">
                  <c:v>Asien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10.5</c:v>
                </c:pt>
                <c:pt idx="1">
                  <c:v>23.0</c:v>
                </c:pt>
                <c:pt idx="2">
                  <c:v>20.0</c:v>
                </c:pt>
                <c:pt idx="3">
                  <c:v>30.0</c:v>
                </c:pt>
                <c:pt idx="4">
                  <c:v>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57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37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73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3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86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3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12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13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18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8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01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CBFB7-F286-C746-9C10-7D8E191EBD08}" type="datetimeFigureOut">
              <a:rPr lang="de-DE" smtClean="0"/>
              <a:t>02.02.14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AAAF-23CA-0444-AACB-CCAAFDDA2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chart" Target="../charts/chart1.xml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chart" Target="../charts/chart2.xml"/><Relationship Id="rId8" Type="http://schemas.openxmlformats.org/officeDocument/2006/relationships/image" Target="../media/image1.png"/><Relationship Id="rId9" Type="http://schemas.openxmlformats.org/officeDocument/2006/relationships/image" Target="../media/image11.png"/><Relationship Id="rId10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chart" Target="../charts/chart3.xml"/><Relationship Id="rId7" Type="http://schemas.openxmlformats.org/officeDocument/2006/relationships/image" Target="../media/image11.png"/><Relationship Id="rId8" Type="http://schemas.microsoft.com/office/2007/relationships/hdphoto" Target="../media/hdphoto3.wdp"/><Relationship Id="rId9" Type="http://schemas.openxmlformats.org/officeDocument/2006/relationships/image" Target="../media/image13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chart" Target="../charts/chart4.xml"/><Relationship Id="rId8" Type="http://schemas.openxmlformats.org/officeDocument/2006/relationships/image" Target="../media/image11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11.png"/><Relationship Id="rId13" Type="http://schemas.microsoft.com/office/2007/relationships/hdphoto" Target="../media/hdphoto3.wdp"/><Relationship Id="rId14" Type="http://schemas.microsoft.com/office/2007/relationships/hdphoto" Target="../media/hdphoto5.wdp"/><Relationship Id="rId15" Type="http://schemas.openxmlformats.org/officeDocument/2006/relationships/image" Target="../media/image13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package" Target="../embeddings/Microsoft_Excel-Tabelle6.xlsx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ung 18"/>
          <p:cNvGrpSpPr/>
          <p:nvPr/>
        </p:nvGrpSpPr>
        <p:grpSpPr>
          <a:xfrm>
            <a:off x="3374017" y="2361684"/>
            <a:ext cx="2494290" cy="927666"/>
            <a:chOff x="224310" y="141988"/>
            <a:chExt cx="2494290" cy="927666"/>
          </a:xfrm>
        </p:grpSpPr>
        <p:pic>
          <p:nvPicPr>
            <p:cNvPr id="55" name="Bild 54"/>
            <p:cNvPicPr>
              <a:picLocks noChangeAspect="1"/>
            </p:cNvPicPr>
            <p:nvPr/>
          </p:nvPicPr>
          <p:blipFill rotWithShape="1">
            <a:blip r:embed="rId2"/>
            <a:srcRect l="3575" t="8876" r="3010" b="7506"/>
            <a:stretch/>
          </p:blipFill>
          <p:spPr>
            <a:xfrm>
              <a:off x="224310" y="141988"/>
              <a:ext cx="1222364" cy="618444"/>
            </a:xfrm>
            <a:prstGeom prst="rect">
              <a:avLst/>
            </a:prstGeom>
          </p:spPr>
        </p:pic>
        <p:pic>
          <p:nvPicPr>
            <p:cNvPr id="60" name="Bild 59"/>
            <p:cNvPicPr>
              <a:picLocks noChangeAspect="1"/>
            </p:cNvPicPr>
            <p:nvPr/>
          </p:nvPicPr>
          <p:blipFill rotWithShape="1">
            <a:blip r:embed="rId2"/>
            <a:srcRect l="3575" t="8876" r="3010" b="7506"/>
            <a:stretch/>
          </p:blipFill>
          <p:spPr>
            <a:xfrm>
              <a:off x="515525" y="266896"/>
              <a:ext cx="1222364" cy="618444"/>
            </a:xfrm>
            <a:prstGeom prst="rect">
              <a:avLst/>
            </a:prstGeom>
          </p:spPr>
        </p:pic>
        <p:pic>
          <p:nvPicPr>
            <p:cNvPr id="7" name="Bild 6"/>
            <p:cNvPicPr>
              <a:picLocks noChangeAspect="1"/>
            </p:cNvPicPr>
            <p:nvPr/>
          </p:nvPicPr>
          <p:blipFill rotWithShape="1">
            <a:blip r:embed="rId2"/>
            <a:srcRect l="3575" t="8876" r="3010" b="7506"/>
            <a:stretch/>
          </p:blipFill>
          <p:spPr>
            <a:xfrm>
              <a:off x="835492" y="451210"/>
              <a:ext cx="1222364" cy="618444"/>
            </a:xfrm>
            <a:prstGeom prst="rect">
              <a:avLst/>
            </a:prstGeom>
          </p:spPr>
        </p:pic>
        <p:pic>
          <p:nvPicPr>
            <p:cNvPr id="18" name="Bild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9583" y="280209"/>
              <a:ext cx="519017" cy="51671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230823"/>
            <a:ext cx="7772400" cy="1470025"/>
          </a:xfrm>
        </p:spPr>
        <p:txBody>
          <a:bodyPr>
            <a:normAutofit/>
          </a:bodyPr>
          <a:lstStyle/>
          <a:p>
            <a:r>
              <a:rPr lang="de-DE" sz="7200" dirty="0" smtClean="0"/>
              <a:t>Europa</a:t>
            </a:r>
            <a:endParaRPr lang="de-DE" sz="7200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6371654" y="1346200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rgbClr val="FF0000"/>
                </a:solidFill>
              </a:rPr>
              <a:t>8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6390468" y="19943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FF0000"/>
                </a:solidFill>
              </a:rPr>
              <a:t>733 Mill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3732859" y="1346200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tx2"/>
                </a:solidFill>
              </a:rPr>
              <a:t>31%</a:t>
            </a:r>
            <a:endParaRPr lang="de-DE" sz="4400" dirty="0">
              <a:solidFill>
                <a:schemeClr val="tx2"/>
              </a:solidFill>
            </a:endParaRPr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3168416" y="1994371"/>
            <a:ext cx="2824102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11,2 Bill USD/</a:t>
            </a:r>
            <a:r>
              <a:rPr lang="de-DE" sz="2000" dirty="0" err="1" smtClean="0">
                <a:solidFill>
                  <a:schemeClr val="tx2"/>
                </a:solidFill>
              </a:rPr>
              <a:t>yr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-133586" y="1346200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tx1"/>
                </a:solidFill>
              </a:rPr>
              <a:t>11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-114772" y="19943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Mill km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6390468" y="11347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FF0000"/>
                </a:solidFill>
              </a:rPr>
              <a:t>Einwohner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6" name="Untertitel 2"/>
          <p:cNvSpPr txBox="1">
            <a:spLocks/>
          </p:cNvSpPr>
          <p:nvPr/>
        </p:nvSpPr>
        <p:spPr>
          <a:xfrm>
            <a:off x="3206044" y="1134771"/>
            <a:ext cx="274884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National-Einkommen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7" name="Untertitel 2"/>
          <p:cNvSpPr txBox="1">
            <a:spLocks/>
          </p:cNvSpPr>
          <p:nvPr/>
        </p:nvSpPr>
        <p:spPr>
          <a:xfrm>
            <a:off x="63989" y="1134771"/>
            <a:ext cx="1318900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Fläche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0294" y="3334170"/>
            <a:ext cx="794173" cy="794173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145" y="3334170"/>
            <a:ext cx="794173" cy="794173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1217" y="3334170"/>
            <a:ext cx="794173" cy="794173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0294" y="4128344"/>
            <a:ext cx="794173" cy="794173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145" y="4128344"/>
            <a:ext cx="794173" cy="794173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1217" y="4128344"/>
            <a:ext cx="794173" cy="794173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0294" y="4922517"/>
            <a:ext cx="794173" cy="794173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145" y="4922517"/>
            <a:ext cx="794173" cy="794173"/>
          </a:xfrm>
          <a:prstGeom prst="rect">
            <a:avLst/>
          </a:prstGeom>
        </p:spPr>
      </p:pic>
      <p:pic>
        <p:nvPicPr>
          <p:cNvPr id="30" name="Bild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1217" y="4922517"/>
            <a:ext cx="794173" cy="794173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0294" y="5716691"/>
            <a:ext cx="794173" cy="794173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145" y="5716691"/>
            <a:ext cx="794173" cy="794173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1217" y="5716691"/>
            <a:ext cx="794173" cy="794173"/>
          </a:xfrm>
          <a:prstGeom prst="rect">
            <a:avLst/>
          </a:prstGeom>
        </p:spPr>
      </p:pic>
      <p:pic>
        <p:nvPicPr>
          <p:cNvPr id="40" name="Bild 3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2597572"/>
            <a:ext cx="692549" cy="647983"/>
          </a:xfrm>
          <a:prstGeom prst="rect">
            <a:avLst/>
          </a:prstGeom>
        </p:spPr>
      </p:pic>
      <p:pic>
        <p:nvPicPr>
          <p:cNvPr id="41" name="Bild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2597572"/>
            <a:ext cx="692549" cy="647983"/>
          </a:xfrm>
          <a:prstGeom prst="rect">
            <a:avLst/>
          </a:prstGeom>
        </p:spPr>
      </p:pic>
      <p:pic>
        <p:nvPicPr>
          <p:cNvPr id="43" name="Bild 4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3245555"/>
            <a:ext cx="692549" cy="647983"/>
          </a:xfrm>
          <a:prstGeom prst="rect">
            <a:avLst/>
          </a:prstGeom>
        </p:spPr>
      </p:pic>
      <p:pic>
        <p:nvPicPr>
          <p:cNvPr id="44" name="Bild 4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3245555"/>
            <a:ext cx="692549" cy="647983"/>
          </a:xfrm>
          <a:prstGeom prst="rect">
            <a:avLst/>
          </a:prstGeom>
        </p:spPr>
      </p:pic>
      <p:pic>
        <p:nvPicPr>
          <p:cNvPr id="46" name="Bild 4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3893538"/>
            <a:ext cx="692549" cy="647983"/>
          </a:xfrm>
          <a:prstGeom prst="rect">
            <a:avLst/>
          </a:prstGeom>
        </p:spPr>
      </p:pic>
      <p:pic>
        <p:nvPicPr>
          <p:cNvPr id="47" name="Bild 4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3893538"/>
            <a:ext cx="692549" cy="647983"/>
          </a:xfrm>
          <a:prstGeom prst="rect">
            <a:avLst/>
          </a:prstGeom>
        </p:spPr>
      </p:pic>
      <p:pic>
        <p:nvPicPr>
          <p:cNvPr id="49" name="Bild 4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4541520"/>
            <a:ext cx="692549" cy="647983"/>
          </a:xfrm>
          <a:prstGeom prst="rect">
            <a:avLst/>
          </a:prstGeom>
        </p:spPr>
      </p:pic>
      <p:pic>
        <p:nvPicPr>
          <p:cNvPr id="50" name="Bild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4541520"/>
            <a:ext cx="692549" cy="647983"/>
          </a:xfrm>
          <a:prstGeom prst="rect">
            <a:avLst/>
          </a:prstGeom>
        </p:spPr>
      </p:pic>
      <p:sp>
        <p:nvSpPr>
          <p:cNvPr id="56" name="Untertitel 2"/>
          <p:cNvSpPr txBox="1">
            <a:spLocks/>
          </p:cNvSpPr>
          <p:nvPr/>
        </p:nvSpPr>
        <p:spPr>
          <a:xfrm>
            <a:off x="65849" y="6409020"/>
            <a:ext cx="2662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574 </a:t>
            </a:r>
            <a:r>
              <a:rPr lang="de-DE" sz="1600" dirty="0" smtClean="0">
                <a:solidFill>
                  <a:schemeClr val="tx2"/>
                </a:solidFill>
              </a:rPr>
              <a:t>m3/</a:t>
            </a:r>
            <a:r>
              <a:rPr lang="de-DE" sz="1600" dirty="0" err="1" smtClean="0">
                <a:solidFill>
                  <a:schemeClr val="tx2"/>
                </a:solidFill>
              </a:rPr>
              <a:t>yr</a:t>
            </a:r>
            <a:r>
              <a:rPr lang="de-DE" sz="1600" dirty="0" smtClean="0">
                <a:solidFill>
                  <a:schemeClr val="tx2"/>
                </a:solidFill>
              </a:rPr>
              <a:t>/Kopf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57" name="Untertitel 2"/>
          <p:cNvSpPr txBox="1">
            <a:spLocks/>
          </p:cNvSpPr>
          <p:nvPr/>
        </p:nvSpPr>
        <p:spPr>
          <a:xfrm>
            <a:off x="1052043" y="4334690"/>
            <a:ext cx="1513650" cy="914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 smtClean="0">
                <a:solidFill>
                  <a:schemeClr val="tx2"/>
                </a:solidFill>
              </a:rPr>
              <a:t>1,8</a:t>
            </a:r>
            <a:endParaRPr lang="de-DE" sz="4800" dirty="0">
              <a:solidFill>
                <a:schemeClr val="tx2"/>
              </a:solidFill>
            </a:endParaRPr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408" y="5249326"/>
            <a:ext cx="1046810" cy="1046810"/>
          </a:xfrm>
          <a:prstGeom prst="rect">
            <a:avLst/>
          </a:prstGeom>
        </p:spPr>
      </p:pic>
      <p:pic>
        <p:nvPicPr>
          <p:cNvPr id="59" name="Bild 5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997" y="5249326"/>
            <a:ext cx="1046810" cy="1046810"/>
          </a:xfrm>
          <a:prstGeom prst="rect">
            <a:avLst/>
          </a:prstGeom>
        </p:spPr>
      </p:pic>
      <p:sp>
        <p:nvSpPr>
          <p:cNvPr id="64" name="Rechteck 63"/>
          <p:cNvSpPr/>
          <p:nvPr/>
        </p:nvSpPr>
        <p:spPr>
          <a:xfrm>
            <a:off x="1022386" y="5249326"/>
            <a:ext cx="647007" cy="11066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Untertitel 2"/>
          <p:cNvSpPr txBox="1">
            <a:spLocks/>
          </p:cNvSpPr>
          <p:nvPr/>
        </p:nvSpPr>
        <p:spPr>
          <a:xfrm>
            <a:off x="3330222" y="6352578"/>
            <a:ext cx="2662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>
                <a:solidFill>
                  <a:schemeClr val="tx2"/>
                </a:solidFill>
              </a:rPr>
              <a:t>10,0 </a:t>
            </a:r>
            <a:r>
              <a:rPr lang="de-DE" sz="1600" dirty="0" err="1" smtClean="0">
                <a:solidFill>
                  <a:schemeClr val="tx2"/>
                </a:solidFill>
              </a:rPr>
              <a:t>tns</a:t>
            </a:r>
            <a:r>
              <a:rPr lang="de-DE" sz="1600" dirty="0" smtClean="0">
                <a:solidFill>
                  <a:schemeClr val="tx2"/>
                </a:solidFill>
              </a:rPr>
              <a:t>/</a:t>
            </a:r>
            <a:r>
              <a:rPr lang="de-DE" sz="1600" dirty="0" err="1" smtClean="0">
                <a:solidFill>
                  <a:schemeClr val="tx2"/>
                </a:solidFill>
              </a:rPr>
              <a:t>yr</a:t>
            </a:r>
            <a:r>
              <a:rPr lang="de-DE" sz="1600" dirty="0" smtClean="0">
                <a:solidFill>
                  <a:schemeClr val="tx2"/>
                </a:solidFill>
              </a:rPr>
              <a:t>/Kopf</a:t>
            </a: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66" name="Bild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3" y="54087"/>
            <a:ext cx="1112826" cy="740535"/>
          </a:xfrm>
          <a:prstGeom prst="rect">
            <a:avLst/>
          </a:prstGeom>
        </p:spPr>
      </p:pic>
      <p:graphicFrame>
        <p:nvGraphicFramePr>
          <p:cNvPr id="52" name="Diagramm 51"/>
          <p:cNvGraphicFramePr/>
          <p:nvPr>
            <p:extLst>
              <p:ext uri="{D42A27DB-BD31-4B8C-83A1-F6EECF244321}">
                <p14:modId xmlns:p14="http://schemas.microsoft.com/office/powerpoint/2010/main" val="262442126"/>
              </p:ext>
            </p:extLst>
          </p:nvPr>
        </p:nvGraphicFramePr>
        <p:xfrm>
          <a:off x="413909" y="2418567"/>
          <a:ext cx="2800406" cy="212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1" name="Bild 6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0463" y="3334170"/>
            <a:ext cx="794173" cy="794173"/>
          </a:xfrm>
          <a:prstGeom prst="rect">
            <a:avLst/>
          </a:prstGeom>
        </p:spPr>
      </p:pic>
      <p:pic>
        <p:nvPicPr>
          <p:cNvPr id="62" name="Bild 6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0463" y="4128344"/>
            <a:ext cx="794173" cy="794173"/>
          </a:xfrm>
          <a:prstGeom prst="rect">
            <a:avLst/>
          </a:prstGeom>
        </p:spPr>
      </p:pic>
      <p:pic>
        <p:nvPicPr>
          <p:cNvPr id="63" name="Bild 6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0463" y="4922517"/>
            <a:ext cx="794173" cy="794173"/>
          </a:xfrm>
          <a:prstGeom prst="rect">
            <a:avLst/>
          </a:prstGeom>
        </p:spPr>
      </p:pic>
      <p:pic>
        <p:nvPicPr>
          <p:cNvPr id="53" name="Bild 5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1434" y="1393451"/>
            <a:ext cx="1273144" cy="1273144"/>
          </a:xfrm>
          <a:prstGeom prst="rect">
            <a:avLst/>
          </a:prstGeom>
        </p:spPr>
      </p:pic>
      <p:sp>
        <p:nvSpPr>
          <p:cNvPr id="54" name="Untertitel 2"/>
          <p:cNvSpPr txBox="1">
            <a:spLocks/>
          </p:cNvSpPr>
          <p:nvPr/>
        </p:nvSpPr>
        <p:spPr>
          <a:xfrm>
            <a:off x="1387106" y="1368213"/>
            <a:ext cx="957730" cy="79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de-DE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" name="Bild 50"/>
          <p:cNvPicPr>
            <a:picLocks noChangeAspect="1"/>
          </p:cNvPicPr>
          <p:nvPr/>
        </p:nvPicPr>
        <p:blipFill rotWithShape="1">
          <a:blip r:embed="rId10"/>
          <a:srcRect l="54843"/>
          <a:stretch/>
        </p:blipFill>
        <p:spPr>
          <a:xfrm>
            <a:off x="8019723" y="1153232"/>
            <a:ext cx="876953" cy="11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2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47703" y="1346200"/>
            <a:ext cx="1695215" cy="1278467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6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6266517" y="19943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FF0000"/>
                </a:solidFill>
              </a:rPr>
              <a:t>523 Mill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732859" y="1346200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tx2"/>
                </a:solidFill>
              </a:rPr>
              <a:t>33%</a:t>
            </a:r>
            <a:endParaRPr lang="de-DE" sz="4400" dirty="0">
              <a:solidFill>
                <a:schemeClr val="tx2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19969" y="1994371"/>
            <a:ext cx="19209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11,8 Bill USD/</a:t>
            </a:r>
            <a:r>
              <a:rPr lang="de-DE" sz="2000" dirty="0" err="1" smtClean="0">
                <a:solidFill>
                  <a:schemeClr val="tx2"/>
                </a:solidFill>
              </a:rPr>
              <a:t>yr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-159104" y="1346200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tx1"/>
                </a:solidFill>
              </a:rPr>
              <a:t>23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-140290" y="19943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Mill km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6266517" y="11347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FF0000"/>
                </a:solidFill>
              </a:rPr>
              <a:t>Einwohner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3206044" y="1134771"/>
            <a:ext cx="274884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National-Einkommen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65260" y="1134771"/>
            <a:ext cx="1265322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Fläche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1809" y="3334170"/>
            <a:ext cx="794173" cy="794173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6660" y="3334170"/>
            <a:ext cx="794173" cy="794173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2732" y="3334170"/>
            <a:ext cx="794173" cy="794173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1809" y="4128344"/>
            <a:ext cx="794173" cy="794173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6660" y="4128344"/>
            <a:ext cx="794173" cy="794173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2732" y="4128344"/>
            <a:ext cx="794173" cy="794173"/>
          </a:xfrm>
          <a:prstGeom prst="rect">
            <a:avLst/>
          </a:prstGeom>
        </p:spPr>
      </p:pic>
      <p:pic>
        <p:nvPicPr>
          <p:cNvPr id="30" name="Bild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1809" y="4922517"/>
            <a:ext cx="794173" cy="794173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6660" y="4922517"/>
            <a:ext cx="794173" cy="794173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2732" y="4922517"/>
            <a:ext cx="794173" cy="794173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1809" y="5716691"/>
            <a:ext cx="794173" cy="794173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6660" y="5716691"/>
            <a:ext cx="794173" cy="794173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2732" y="5716691"/>
            <a:ext cx="794173" cy="794173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405" y="3334171"/>
            <a:ext cx="794173" cy="794173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0760" y="5716691"/>
            <a:ext cx="794173" cy="794173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0760" y="4922518"/>
            <a:ext cx="794173" cy="794173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3621" y="3334170"/>
            <a:ext cx="794173" cy="794173"/>
          </a:xfrm>
          <a:prstGeom prst="rect">
            <a:avLst/>
          </a:prstGeom>
        </p:spPr>
      </p:pic>
      <p:pic>
        <p:nvPicPr>
          <p:cNvPr id="40" name="Bild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3621" y="4128344"/>
            <a:ext cx="794173" cy="794173"/>
          </a:xfrm>
          <a:prstGeom prst="rect">
            <a:avLst/>
          </a:prstGeom>
        </p:spPr>
      </p:pic>
      <p:pic>
        <p:nvPicPr>
          <p:cNvPr id="41" name="Bild 4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3621" y="4922517"/>
            <a:ext cx="794173" cy="794173"/>
          </a:xfrm>
          <a:prstGeom prst="rect">
            <a:avLst/>
          </a:prstGeom>
        </p:spPr>
      </p:pic>
      <p:pic>
        <p:nvPicPr>
          <p:cNvPr id="42" name="Bild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3621" y="5716691"/>
            <a:ext cx="794173" cy="794173"/>
          </a:xfrm>
          <a:prstGeom prst="rect">
            <a:avLst/>
          </a:prstGeom>
        </p:spPr>
      </p:pic>
      <p:pic>
        <p:nvPicPr>
          <p:cNvPr id="43" name="Bild 4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8211" y="4922517"/>
            <a:ext cx="794173" cy="794173"/>
          </a:xfrm>
          <a:prstGeom prst="rect">
            <a:avLst/>
          </a:prstGeom>
        </p:spPr>
      </p:pic>
      <p:pic>
        <p:nvPicPr>
          <p:cNvPr id="44" name="Bild 4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145" y="3334170"/>
            <a:ext cx="794173" cy="794173"/>
          </a:xfrm>
          <a:prstGeom prst="rect">
            <a:avLst/>
          </a:prstGeom>
        </p:spPr>
      </p:pic>
      <p:pic>
        <p:nvPicPr>
          <p:cNvPr id="45" name="Bild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145" y="4128344"/>
            <a:ext cx="794173" cy="794173"/>
          </a:xfrm>
          <a:prstGeom prst="rect">
            <a:avLst/>
          </a:prstGeom>
        </p:spPr>
      </p:pic>
      <p:pic>
        <p:nvPicPr>
          <p:cNvPr id="46" name="Bild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145" y="4922517"/>
            <a:ext cx="794173" cy="794173"/>
          </a:xfrm>
          <a:prstGeom prst="rect">
            <a:avLst/>
          </a:prstGeom>
        </p:spPr>
      </p:pic>
      <p:pic>
        <p:nvPicPr>
          <p:cNvPr id="47" name="Bild 4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145" y="5716691"/>
            <a:ext cx="794173" cy="794173"/>
          </a:xfrm>
          <a:prstGeom prst="rect">
            <a:avLst/>
          </a:prstGeom>
        </p:spPr>
      </p:pic>
      <p:pic>
        <p:nvPicPr>
          <p:cNvPr id="48" name="Bild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8211" y="5716691"/>
            <a:ext cx="794173" cy="794173"/>
          </a:xfrm>
          <a:prstGeom prst="rect">
            <a:avLst/>
          </a:prstGeom>
        </p:spPr>
      </p:pic>
      <p:pic>
        <p:nvPicPr>
          <p:cNvPr id="50" name="Bild 4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405" y="4128344"/>
            <a:ext cx="794173" cy="794173"/>
          </a:xfrm>
          <a:prstGeom prst="rect">
            <a:avLst/>
          </a:prstGeom>
        </p:spPr>
      </p:pic>
      <p:pic>
        <p:nvPicPr>
          <p:cNvPr id="51" name="Bild 5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405" y="4922517"/>
            <a:ext cx="794173" cy="794173"/>
          </a:xfrm>
          <a:prstGeom prst="rect">
            <a:avLst/>
          </a:prstGeom>
        </p:spPr>
      </p:pic>
      <p:pic>
        <p:nvPicPr>
          <p:cNvPr id="52" name="Bild 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405" y="5716691"/>
            <a:ext cx="794173" cy="794173"/>
          </a:xfrm>
          <a:prstGeom prst="rect">
            <a:avLst/>
          </a:prstGeom>
        </p:spPr>
      </p:pic>
      <p:pic>
        <p:nvPicPr>
          <p:cNvPr id="57" name="Bild 5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2597572"/>
            <a:ext cx="692549" cy="647983"/>
          </a:xfrm>
          <a:prstGeom prst="rect">
            <a:avLst/>
          </a:prstGeom>
        </p:spPr>
      </p:pic>
      <p:pic>
        <p:nvPicPr>
          <p:cNvPr id="63" name="Bild 6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1925" y="3245555"/>
            <a:ext cx="692549" cy="647983"/>
          </a:xfrm>
          <a:prstGeom prst="rect">
            <a:avLst/>
          </a:prstGeom>
        </p:spPr>
      </p:pic>
      <p:pic>
        <p:nvPicPr>
          <p:cNvPr id="66" name="Bild 6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1925" y="2597572"/>
            <a:ext cx="692549" cy="647983"/>
          </a:xfrm>
          <a:prstGeom prst="rect">
            <a:avLst/>
          </a:prstGeom>
        </p:spPr>
      </p:pic>
      <p:sp>
        <p:nvSpPr>
          <p:cNvPr id="67" name="Untertitel 2"/>
          <p:cNvSpPr txBox="1">
            <a:spLocks/>
          </p:cNvSpPr>
          <p:nvPr/>
        </p:nvSpPr>
        <p:spPr>
          <a:xfrm>
            <a:off x="413908" y="6409020"/>
            <a:ext cx="2662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1932 </a:t>
            </a:r>
            <a:r>
              <a:rPr lang="de-DE" sz="1600" dirty="0" smtClean="0">
                <a:solidFill>
                  <a:schemeClr val="tx2"/>
                </a:solidFill>
              </a:rPr>
              <a:t>m3/</a:t>
            </a:r>
            <a:r>
              <a:rPr lang="de-DE" sz="1600" dirty="0" err="1" smtClean="0">
                <a:solidFill>
                  <a:schemeClr val="tx2"/>
                </a:solidFill>
              </a:rPr>
              <a:t>yr</a:t>
            </a:r>
            <a:r>
              <a:rPr lang="de-DE" sz="1600" dirty="0" smtClean="0">
                <a:solidFill>
                  <a:schemeClr val="tx2"/>
                </a:solidFill>
              </a:rPr>
              <a:t>/Kopf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68" name="Untertitel 2"/>
          <p:cNvSpPr txBox="1">
            <a:spLocks/>
          </p:cNvSpPr>
          <p:nvPr/>
        </p:nvSpPr>
        <p:spPr>
          <a:xfrm>
            <a:off x="1052043" y="4334690"/>
            <a:ext cx="1513650" cy="914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 smtClean="0">
                <a:solidFill>
                  <a:schemeClr val="tx2"/>
                </a:solidFill>
              </a:rPr>
              <a:t>5,9</a:t>
            </a:r>
            <a:endParaRPr lang="de-DE" sz="4800" dirty="0">
              <a:solidFill>
                <a:schemeClr val="tx2"/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408" y="5249326"/>
            <a:ext cx="1046810" cy="1046810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997" y="5249326"/>
            <a:ext cx="1046810" cy="104681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401" y="5249326"/>
            <a:ext cx="1046810" cy="1046810"/>
          </a:xfrm>
          <a:prstGeom prst="rect">
            <a:avLst/>
          </a:prstGeom>
        </p:spPr>
      </p:pic>
      <p:pic>
        <p:nvPicPr>
          <p:cNvPr id="71" name="Bild 7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883" y="5249326"/>
            <a:ext cx="1046810" cy="1046810"/>
          </a:xfrm>
          <a:prstGeom prst="rect">
            <a:avLst/>
          </a:prstGeom>
        </p:spPr>
      </p:pic>
      <p:pic>
        <p:nvPicPr>
          <p:cNvPr id="72" name="Bild 7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2287" y="5249326"/>
            <a:ext cx="1046810" cy="1046810"/>
          </a:xfrm>
          <a:prstGeom prst="rect">
            <a:avLst/>
          </a:prstGeom>
        </p:spPr>
      </p:pic>
      <p:pic>
        <p:nvPicPr>
          <p:cNvPr id="73" name="Bild 7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5691" y="5249326"/>
            <a:ext cx="1046810" cy="1046810"/>
          </a:xfrm>
          <a:prstGeom prst="rect">
            <a:avLst/>
          </a:prstGeom>
        </p:spPr>
      </p:pic>
      <p:sp>
        <p:nvSpPr>
          <p:cNvPr id="75" name="Untertitel 2"/>
          <p:cNvSpPr txBox="1">
            <a:spLocks/>
          </p:cNvSpPr>
          <p:nvPr/>
        </p:nvSpPr>
        <p:spPr>
          <a:xfrm>
            <a:off x="3330222" y="6352578"/>
            <a:ext cx="2662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>
                <a:solidFill>
                  <a:schemeClr val="tx2"/>
                </a:solidFill>
              </a:rPr>
              <a:t>18,1 </a:t>
            </a:r>
            <a:r>
              <a:rPr lang="de-DE" sz="1600" dirty="0" err="1" smtClean="0">
                <a:solidFill>
                  <a:schemeClr val="tx2"/>
                </a:solidFill>
              </a:rPr>
              <a:t>tns</a:t>
            </a:r>
            <a:r>
              <a:rPr lang="de-DE" sz="1600" dirty="0" smtClean="0">
                <a:solidFill>
                  <a:schemeClr val="tx2"/>
                </a:solidFill>
              </a:rPr>
              <a:t>/</a:t>
            </a:r>
            <a:r>
              <a:rPr lang="de-DE" sz="1600" dirty="0" err="1" smtClean="0">
                <a:solidFill>
                  <a:schemeClr val="tx2"/>
                </a:solidFill>
              </a:rPr>
              <a:t>yr</a:t>
            </a:r>
            <a:r>
              <a:rPr lang="de-DE" sz="1600" dirty="0" smtClean="0">
                <a:solidFill>
                  <a:schemeClr val="tx2"/>
                </a:solidFill>
              </a:rPr>
              <a:t>/Kopf</a:t>
            </a:r>
            <a:endParaRPr lang="de-DE" sz="1600" dirty="0">
              <a:solidFill>
                <a:schemeClr val="tx2"/>
              </a:solidFill>
            </a:endParaRPr>
          </a:p>
        </p:txBody>
      </p:sp>
      <p:grpSp>
        <p:nvGrpSpPr>
          <p:cNvPr id="13" name="Gruppierung 12"/>
          <p:cNvGrpSpPr/>
          <p:nvPr/>
        </p:nvGrpSpPr>
        <p:grpSpPr>
          <a:xfrm>
            <a:off x="25752" y="32866"/>
            <a:ext cx="1979459" cy="613935"/>
            <a:chOff x="25752" y="32866"/>
            <a:chExt cx="2144966" cy="665268"/>
          </a:xfrm>
        </p:grpSpPr>
        <p:pic>
          <p:nvPicPr>
            <p:cNvPr id="76" name="Bild 75"/>
            <p:cNvPicPr>
              <a:picLocks noChangeAspect="1"/>
            </p:cNvPicPr>
            <p:nvPr/>
          </p:nvPicPr>
          <p:blipFill rotWithShape="1">
            <a:blip r:embed="rId5"/>
            <a:srcRect t="21337" b="19335"/>
            <a:stretch/>
          </p:blipFill>
          <p:spPr>
            <a:xfrm>
              <a:off x="25752" y="44624"/>
              <a:ext cx="1101535" cy="653510"/>
            </a:xfrm>
            <a:prstGeom prst="rect">
              <a:avLst/>
            </a:prstGeom>
          </p:spPr>
        </p:pic>
        <p:pic>
          <p:nvPicPr>
            <p:cNvPr id="77" name="Bild 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8667" y="32866"/>
              <a:ext cx="982051" cy="653510"/>
            </a:xfrm>
            <a:prstGeom prst="rect">
              <a:avLst/>
            </a:prstGeom>
          </p:spPr>
        </p:pic>
      </p:grp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178463694"/>
              </p:ext>
            </p:extLst>
          </p:nvPr>
        </p:nvGraphicFramePr>
        <p:xfrm>
          <a:off x="413909" y="2418567"/>
          <a:ext cx="2800406" cy="212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6" name="Bild 55"/>
          <p:cNvPicPr>
            <a:picLocks noChangeAspect="1"/>
          </p:cNvPicPr>
          <p:nvPr/>
        </p:nvPicPr>
        <p:blipFill rotWithShape="1">
          <a:blip r:embed="rId8"/>
          <a:srcRect l="3575" t="8876" r="3010" b="7506"/>
          <a:stretch/>
        </p:blipFill>
        <p:spPr>
          <a:xfrm>
            <a:off x="3426574" y="2353559"/>
            <a:ext cx="1222364" cy="618444"/>
          </a:xfrm>
          <a:prstGeom prst="rect">
            <a:avLst/>
          </a:prstGeom>
        </p:spPr>
      </p:pic>
      <p:pic>
        <p:nvPicPr>
          <p:cNvPr id="58" name="Bild 57"/>
          <p:cNvPicPr>
            <a:picLocks noChangeAspect="1"/>
          </p:cNvPicPr>
          <p:nvPr/>
        </p:nvPicPr>
        <p:blipFill rotWithShape="1">
          <a:blip r:embed="rId8"/>
          <a:srcRect l="3575" t="8876" r="3010" b="7506"/>
          <a:stretch/>
        </p:blipFill>
        <p:spPr>
          <a:xfrm>
            <a:off x="3717789" y="2478467"/>
            <a:ext cx="1222364" cy="618444"/>
          </a:xfrm>
          <a:prstGeom prst="rect">
            <a:avLst/>
          </a:prstGeom>
        </p:spPr>
      </p:pic>
      <p:pic>
        <p:nvPicPr>
          <p:cNvPr id="59" name="Bild 58"/>
          <p:cNvPicPr>
            <a:picLocks noChangeAspect="1"/>
          </p:cNvPicPr>
          <p:nvPr/>
        </p:nvPicPr>
        <p:blipFill rotWithShape="1">
          <a:blip r:embed="rId8"/>
          <a:srcRect l="3575" t="8876" r="3010" b="7506"/>
          <a:stretch/>
        </p:blipFill>
        <p:spPr>
          <a:xfrm>
            <a:off x="4037756" y="2662781"/>
            <a:ext cx="1222364" cy="618444"/>
          </a:xfrm>
          <a:prstGeom prst="rect">
            <a:avLst/>
          </a:prstGeom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1847" y="2491780"/>
            <a:ext cx="519017" cy="516710"/>
          </a:xfrm>
          <a:prstGeom prst="rect">
            <a:avLst/>
          </a:prstGeom>
        </p:spPr>
      </p:pic>
      <p:pic>
        <p:nvPicPr>
          <p:cNvPr id="65" name="Bild 6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5982" y="2642835"/>
            <a:ext cx="519017" cy="516710"/>
          </a:xfrm>
          <a:prstGeom prst="rect">
            <a:avLst/>
          </a:prstGeom>
        </p:spPr>
      </p:pic>
      <p:pic>
        <p:nvPicPr>
          <p:cNvPr id="69" name="Bild 6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7888" y="2764515"/>
            <a:ext cx="519017" cy="516710"/>
          </a:xfrm>
          <a:prstGeom prst="rect">
            <a:avLst/>
          </a:prstGeom>
        </p:spPr>
      </p:pic>
      <p:pic>
        <p:nvPicPr>
          <p:cNvPr id="62" name="Bild 6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7104" y="3245555"/>
            <a:ext cx="692549" cy="647983"/>
          </a:xfrm>
          <a:prstGeom prst="rect">
            <a:avLst/>
          </a:prstGeom>
        </p:spPr>
      </p:pic>
      <p:pic>
        <p:nvPicPr>
          <p:cNvPr id="64" name="Bild 6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1925" y="3987602"/>
            <a:ext cx="692549" cy="647983"/>
          </a:xfrm>
          <a:prstGeom prst="rect">
            <a:avLst/>
          </a:prstGeom>
        </p:spPr>
      </p:pic>
      <p:pic>
        <p:nvPicPr>
          <p:cNvPr id="70" name="Bild 6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7104" y="3987602"/>
            <a:ext cx="692549" cy="647983"/>
          </a:xfrm>
          <a:prstGeom prst="rect">
            <a:avLst/>
          </a:prstGeom>
        </p:spPr>
      </p:pic>
      <p:pic>
        <p:nvPicPr>
          <p:cNvPr id="74" name="Bild 7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111" y="1393451"/>
            <a:ext cx="1273144" cy="1273144"/>
          </a:xfrm>
          <a:prstGeom prst="rect">
            <a:avLst/>
          </a:prstGeom>
        </p:spPr>
      </p:pic>
      <p:sp>
        <p:nvSpPr>
          <p:cNvPr id="78" name="Untertitel 2"/>
          <p:cNvSpPr txBox="1">
            <a:spLocks/>
          </p:cNvSpPr>
          <p:nvPr/>
        </p:nvSpPr>
        <p:spPr>
          <a:xfrm>
            <a:off x="1271783" y="1368213"/>
            <a:ext cx="957730" cy="79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accent6">
                    <a:lumMod val="50000"/>
                  </a:schemeClr>
                </a:solidFill>
              </a:rPr>
              <a:t>14</a:t>
            </a:r>
            <a:endParaRPr lang="de-DE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155567"/>
            <a:ext cx="7772400" cy="1470025"/>
          </a:xfrm>
        </p:spPr>
        <p:txBody>
          <a:bodyPr>
            <a:normAutofit/>
          </a:bodyPr>
          <a:lstStyle/>
          <a:p>
            <a:r>
              <a:rPr lang="de-DE" sz="7200" dirty="0" smtClean="0"/>
              <a:t>USA + Kanada</a:t>
            </a:r>
            <a:endParaRPr lang="de-DE" sz="7200" dirty="0"/>
          </a:p>
        </p:txBody>
      </p:sp>
      <p:grpSp>
        <p:nvGrpSpPr>
          <p:cNvPr id="80" name="Gruppierung 79"/>
          <p:cNvGrpSpPr/>
          <p:nvPr/>
        </p:nvGrpSpPr>
        <p:grpSpPr>
          <a:xfrm>
            <a:off x="7887793" y="1134771"/>
            <a:ext cx="1140814" cy="1190913"/>
            <a:chOff x="10289021" y="2225798"/>
            <a:chExt cx="1372681" cy="1432962"/>
          </a:xfrm>
        </p:grpSpPr>
        <p:pic>
          <p:nvPicPr>
            <p:cNvPr id="81" name="Bild 80"/>
            <p:cNvPicPr>
              <a:picLocks noChangeAspect="1"/>
            </p:cNvPicPr>
            <p:nvPr/>
          </p:nvPicPr>
          <p:blipFill rotWithShape="1">
            <a:blip r:embed="rId14"/>
            <a:srcRect l="41256"/>
            <a:stretch/>
          </p:blipFill>
          <p:spPr>
            <a:xfrm>
              <a:off x="10289021" y="2225798"/>
              <a:ext cx="1372681" cy="1432962"/>
            </a:xfrm>
            <a:prstGeom prst="rect">
              <a:avLst/>
            </a:prstGeom>
          </p:spPr>
        </p:pic>
        <p:sp>
          <p:nvSpPr>
            <p:cNvPr id="82" name="Rechteck 81"/>
            <p:cNvSpPr/>
            <p:nvPr/>
          </p:nvSpPr>
          <p:spPr>
            <a:xfrm>
              <a:off x="10289021" y="2225798"/>
              <a:ext cx="323503" cy="982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435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Bild 57"/>
          <p:cNvPicPr>
            <a:picLocks noChangeAspect="1"/>
          </p:cNvPicPr>
          <p:nvPr/>
        </p:nvPicPr>
        <p:blipFill rotWithShape="1">
          <a:blip r:embed="rId2"/>
          <a:srcRect l="-1" t="7761" r="5380"/>
          <a:stretch/>
        </p:blipFill>
        <p:spPr>
          <a:xfrm>
            <a:off x="7783975" y="82307"/>
            <a:ext cx="1360025" cy="17609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127346"/>
            <a:ext cx="7772400" cy="1470025"/>
          </a:xfrm>
        </p:spPr>
        <p:txBody>
          <a:bodyPr>
            <a:normAutofit/>
          </a:bodyPr>
          <a:lstStyle/>
          <a:p>
            <a:r>
              <a:rPr lang="de-DE" sz="7200" dirty="0" smtClean="0"/>
              <a:t>M+S Amerika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53225" y="1346200"/>
            <a:ext cx="1695215" cy="1278467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4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6272039" y="19943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FF0000"/>
                </a:solidFill>
              </a:rPr>
              <a:t>391 Mill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732859" y="1346200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tx2"/>
                </a:solidFill>
              </a:rPr>
              <a:t>6%</a:t>
            </a:r>
            <a:endParaRPr lang="de-DE" sz="4400" dirty="0">
              <a:solidFill>
                <a:schemeClr val="tx2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19969" y="1994371"/>
            <a:ext cx="19209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2,26 Bill USD/</a:t>
            </a:r>
            <a:r>
              <a:rPr lang="de-DE" sz="2000" dirty="0" err="1" smtClean="0">
                <a:solidFill>
                  <a:schemeClr val="tx2"/>
                </a:solidFill>
              </a:rPr>
              <a:t>yr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-144939" y="1334442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tx1"/>
                </a:solidFill>
              </a:rPr>
              <a:t>20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-126125" y="1982613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Mill km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6272039" y="11347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FF0000"/>
                </a:solidFill>
              </a:rPr>
              <a:t>Einwohner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3206044" y="1134771"/>
            <a:ext cx="274884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National-Einkommen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203215" y="1123013"/>
            <a:ext cx="1017742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Fläche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6523" y="5057973"/>
            <a:ext cx="794173" cy="79417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1374" y="5057973"/>
            <a:ext cx="794173" cy="794173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6523" y="4263800"/>
            <a:ext cx="794173" cy="794173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1374" y="4263800"/>
            <a:ext cx="794173" cy="794173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3245555"/>
            <a:ext cx="692549" cy="647983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3245555"/>
            <a:ext cx="692549" cy="647983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3893538"/>
            <a:ext cx="692549" cy="647983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3893538"/>
            <a:ext cx="692549" cy="647983"/>
          </a:xfrm>
          <a:prstGeom prst="rect">
            <a:avLst/>
          </a:prstGeom>
        </p:spPr>
      </p:pic>
      <p:sp>
        <p:nvSpPr>
          <p:cNvPr id="45" name="Untertitel 2"/>
          <p:cNvSpPr txBox="1">
            <a:spLocks/>
          </p:cNvSpPr>
          <p:nvPr/>
        </p:nvSpPr>
        <p:spPr>
          <a:xfrm>
            <a:off x="65849" y="6409020"/>
            <a:ext cx="2662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791 </a:t>
            </a:r>
            <a:r>
              <a:rPr lang="de-DE" sz="1600" dirty="0" smtClean="0">
                <a:solidFill>
                  <a:schemeClr val="tx2"/>
                </a:solidFill>
              </a:rPr>
              <a:t>m3/</a:t>
            </a:r>
            <a:r>
              <a:rPr lang="de-DE" sz="1600" dirty="0" err="1" smtClean="0">
                <a:solidFill>
                  <a:schemeClr val="tx2"/>
                </a:solidFill>
              </a:rPr>
              <a:t>yr</a:t>
            </a:r>
            <a:r>
              <a:rPr lang="de-DE" sz="1600" dirty="0" smtClean="0">
                <a:solidFill>
                  <a:schemeClr val="tx2"/>
                </a:solidFill>
              </a:rPr>
              <a:t>/Kopf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7" name="Untertitel 2"/>
          <p:cNvSpPr txBox="1">
            <a:spLocks/>
          </p:cNvSpPr>
          <p:nvPr/>
        </p:nvSpPr>
        <p:spPr>
          <a:xfrm>
            <a:off x="1052043" y="4334690"/>
            <a:ext cx="1513650" cy="914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 smtClean="0">
                <a:solidFill>
                  <a:schemeClr val="tx2"/>
                </a:solidFill>
              </a:rPr>
              <a:t>2,4</a:t>
            </a:r>
            <a:endParaRPr lang="de-DE" sz="4800" dirty="0">
              <a:solidFill>
                <a:schemeClr val="tx2"/>
              </a:solidFill>
            </a:endParaRPr>
          </a:p>
        </p:txBody>
      </p:sp>
      <p:pic>
        <p:nvPicPr>
          <p:cNvPr id="48" name="Bild 4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408" y="5249326"/>
            <a:ext cx="1046810" cy="1046810"/>
          </a:xfrm>
          <a:prstGeom prst="rect">
            <a:avLst/>
          </a:prstGeom>
        </p:spPr>
      </p:pic>
      <p:pic>
        <p:nvPicPr>
          <p:cNvPr id="49" name="Bild 4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997" y="5249326"/>
            <a:ext cx="1046810" cy="1046810"/>
          </a:xfrm>
          <a:prstGeom prst="rect">
            <a:avLst/>
          </a:prstGeom>
        </p:spPr>
      </p:pic>
      <p:pic>
        <p:nvPicPr>
          <p:cNvPr id="55" name="Bild 5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223" y="5249326"/>
            <a:ext cx="1046810" cy="1046810"/>
          </a:xfrm>
          <a:prstGeom prst="rect">
            <a:avLst/>
          </a:prstGeom>
        </p:spPr>
      </p:pic>
      <p:sp>
        <p:nvSpPr>
          <p:cNvPr id="54" name="Rechteck 53"/>
          <p:cNvSpPr/>
          <p:nvPr/>
        </p:nvSpPr>
        <p:spPr>
          <a:xfrm>
            <a:off x="1454514" y="5189502"/>
            <a:ext cx="647007" cy="11066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Untertitel 2"/>
          <p:cNvSpPr txBox="1">
            <a:spLocks/>
          </p:cNvSpPr>
          <p:nvPr/>
        </p:nvSpPr>
        <p:spPr>
          <a:xfrm>
            <a:off x="3330222" y="6352578"/>
            <a:ext cx="2662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>
                <a:solidFill>
                  <a:schemeClr val="tx2"/>
                </a:solidFill>
              </a:rPr>
              <a:t>2,5 </a:t>
            </a:r>
            <a:r>
              <a:rPr lang="de-DE" sz="1600" dirty="0" err="1" smtClean="0">
                <a:solidFill>
                  <a:schemeClr val="tx2"/>
                </a:solidFill>
              </a:rPr>
              <a:t>tns</a:t>
            </a:r>
            <a:r>
              <a:rPr lang="de-DE" sz="1600" dirty="0" smtClean="0">
                <a:solidFill>
                  <a:schemeClr val="tx2"/>
                </a:solidFill>
              </a:rPr>
              <a:t>/</a:t>
            </a:r>
            <a:r>
              <a:rPr lang="de-DE" sz="1600" dirty="0" err="1" smtClean="0">
                <a:solidFill>
                  <a:schemeClr val="tx2"/>
                </a:solidFill>
              </a:rPr>
              <a:t>yr</a:t>
            </a:r>
            <a:r>
              <a:rPr lang="de-DE" sz="1600" dirty="0" smtClean="0">
                <a:solidFill>
                  <a:schemeClr val="tx2"/>
                </a:solidFill>
              </a:rPr>
              <a:t>/Kopf</a:t>
            </a:r>
            <a:endParaRPr lang="de-DE" sz="1600" dirty="0">
              <a:solidFill>
                <a:schemeClr val="tx2"/>
              </a:solidFill>
            </a:endParaRPr>
          </a:p>
        </p:txBody>
      </p:sp>
      <p:graphicFrame>
        <p:nvGraphicFramePr>
          <p:cNvPr id="30" name="Diagramm 29"/>
          <p:cNvGraphicFramePr/>
          <p:nvPr>
            <p:extLst>
              <p:ext uri="{D42A27DB-BD31-4B8C-83A1-F6EECF244321}">
                <p14:modId xmlns:p14="http://schemas.microsoft.com/office/powerpoint/2010/main" val="2822785038"/>
              </p:ext>
            </p:extLst>
          </p:nvPr>
        </p:nvGraphicFramePr>
        <p:xfrm>
          <a:off x="413909" y="2418567"/>
          <a:ext cx="2800406" cy="212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9" name="Bild 3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9247" y="2491780"/>
            <a:ext cx="519017" cy="51671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6425" y="2418567"/>
            <a:ext cx="1199319" cy="665403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9090" y="1358177"/>
            <a:ext cx="1273144" cy="1273144"/>
          </a:xfrm>
          <a:prstGeom prst="rect">
            <a:avLst/>
          </a:prstGeom>
        </p:spPr>
      </p:pic>
      <p:sp>
        <p:nvSpPr>
          <p:cNvPr id="36" name="Untertitel 2"/>
          <p:cNvSpPr txBox="1">
            <a:spLocks/>
          </p:cNvSpPr>
          <p:nvPr/>
        </p:nvSpPr>
        <p:spPr>
          <a:xfrm>
            <a:off x="1304762" y="1332939"/>
            <a:ext cx="957730" cy="79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de-DE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2" name="Gruppierung 41"/>
          <p:cNvGrpSpPr/>
          <p:nvPr/>
        </p:nvGrpSpPr>
        <p:grpSpPr>
          <a:xfrm rot="5400000">
            <a:off x="7888907" y="1971120"/>
            <a:ext cx="443729" cy="1432962"/>
            <a:chOff x="11217973" y="3884862"/>
            <a:chExt cx="443729" cy="1432962"/>
          </a:xfrm>
        </p:grpSpPr>
        <p:pic>
          <p:nvPicPr>
            <p:cNvPr id="43" name="Bild 42"/>
            <p:cNvPicPr>
              <a:picLocks noChangeAspect="1"/>
            </p:cNvPicPr>
            <p:nvPr/>
          </p:nvPicPr>
          <p:blipFill rotWithShape="1">
            <a:blip r:embed="rId11"/>
            <a:srcRect l="81010"/>
            <a:stretch/>
          </p:blipFill>
          <p:spPr>
            <a:xfrm>
              <a:off x="11217973" y="3884862"/>
              <a:ext cx="443729" cy="1432962"/>
            </a:xfrm>
            <a:prstGeom prst="rect">
              <a:avLst/>
            </a:prstGeom>
          </p:spPr>
        </p:pic>
        <p:sp>
          <p:nvSpPr>
            <p:cNvPr id="44" name="Rechteck 43"/>
            <p:cNvSpPr/>
            <p:nvPr/>
          </p:nvSpPr>
          <p:spPr>
            <a:xfrm>
              <a:off x="11217973" y="4871733"/>
              <a:ext cx="443729" cy="4460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832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ild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4" b="100000" l="837" r="100000">
                        <a14:foregroundMark x1="89121" y1="78199" x2="86611" y2="891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940" y="48577"/>
            <a:ext cx="1812250" cy="15999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183788"/>
            <a:ext cx="7772400" cy="1470025"/>
          </a:xfrm>
        </p:spPr>
        <p:txBody>
          <a:bodyPr>
            <a:normAutofit/>
          </a:bodyPr>
          <a:lstStyle/>
          <a:p>
            <a:r>
              <a:rPr lang="de-DE" sz="7200" dirty="0" smtClean="0"/>
              <a:t>Afrika</a:t>
            </a:r>
            <a:endParaRPr lang="de-DE" sz="72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732859" y="1346200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>
                <a:solidFill>
                  <a:schemeClr val="tx2"/>
                </a:solidFill>
              </a:rPr>
              <a:t>2</a:t>
            </a:r>
            <a:r>
              <a:rPr lang="de-DE" sz="4400" dirty="0" smtClean="0">
                <a:solidFill>
                  <a:schemeClr val="tx2"/>
                </a:solidFill>
              </a:rPr>
              <a:t>%</a:t>
            </a:r>
            <a:endParaRPr lang="de-DE" sz="4400" dirty="0">
              <a:solidFill>
                <a:schemeClr val="tx2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19969" y="1994371"/>
            <a:ext cx="19209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0,73 Bill USD/</a:t>
            </a:r>
            <a:r>
              <a:rPr lang="de-DE" sz="2000" dirty="0" err="1" smtClean="0">
                <a:solidFill>
                  <a:schemeClr val="tx2"/>
                </a:solidFill>
              </a:rPr>
              <a:t>yr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-180622" y="1346200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>
                <a:solidFill>
                  <a:schemeClr val="tx1"/>
                </a:solidFill>
              </a:rPr>
              <a:t>3</a:t>
            </a:r>
            <a:r>
              <a:rPr lang="de-DE" sz="4400" dirty="0" smtClean="0">
                <a:solidFill>
                  <a:schemeClr val="tx1"/>
                </a:solidFill>
              </a:rPr>
              <a:t>0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-161808" y="19943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Mill km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3206044" y="1134771"/>
            <a:ext cx="274884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National-Einkommen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108738" y="1134771"/>
            <a:ext cx="1135330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Fläche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752" y="4541520"/>
            <a:ext cx="947326" cy="947326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2597572"/>
            <a:ext cx="692549" cy="647983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2597572"/>
            <a:ext cx="692549" cy="647983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3245555"/>
            <a:ext cx="692549" cy="647983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3245555"/>
            <a:ext cx="692549" cy="647983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3893538"/>
            <a:ext cx="692549" cy="647983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3893538"/>
            <a:ext cx="692549" cy="647983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4541520"/>
            <a:ext cx="692549" cy="647983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4541520"/>
            <a:ext cx="692549" cy="647983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00833" y="5265891"/>
            <a:ext cx="692549" cy="647983"/>
          </a:xfrm>
          <a:prstGeom prst="rect">
            <a:avLst/>
          </a:prstGeom>
        </p:spPr>
      </p:pic>
      <p:sp>
        <p:nvSpPr>
          <p:cNvPr id="32" name="Untertitel 2"/>
          <p:cNvSpPr txBox="1">
            <a:spLocks/>
          </p:cNvSpPr>
          <p:nvPr/>
        </p:nvSpPr>
        <p:spPr>
          <a:xfrm>
            <a:off x="65849" y="6409020"/>
            <a:ext cx="2662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60 </a:t>
            </a:r>
            <a:r>
              <a:rPr lang="de-DE" sz="1600" dirty="0" smtClean="0">
                <a:solidFill>
                  <a:schemeClr val="tx2"/>
                </a:solidFill>
              </a:rPr>
              <a:t>m3/</a:t>
            </a:r>
            <a:r>
              <a:rPr lang="de-DE" sz="1600" dirty="0" err="1" smtClean="0">
                <a:solidFill>
                  <a:schemeClr val="tx2"/>
                </a:solidFill>
              </a:rPr>
              <a:t>yr</a:t>
            </a:r>
            <a:r>
              <a:rPr lang="de-DE" sz="1600" dirty="0" smtClean="0">
                <a:solidFill>
                  <a:schemeClr val="tx2"/>
                </a:solidFill>
              </a:rPr>
              <a:t>/Kopf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34" name="Untertitel 2"/>
          <p:cNvSpPr txBox="1">
            <a:spLocks/>
          </p:cNvSpPr>
          <p:nvPr/>
        </p:nvSpPr>
        <p:spPr>
          <a:xfrm>
            <a:off x="1052043" y="4334690"/>
            <a:ext cx="1513650" cy="914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 smtClean="0">
                <a:solidFill>
                  <a:schemeClr val="tx2"/>
                </a:solidFill>
              </a:rPr>
              <a:t>0,2</a:t>
            </a:r>
            <a:endParaRPr lang="de-DE" sz="4800" dirty="0">
              <a:solidFill>
                <a:schemeClr val="tx2"/>
              </a:solidFill>
            </a:endParaRPr>
          </a:p>
        </p:txBody>
      </p:sp>
      <p:pic>
        <p:nvPicPr>
          <p:cNvPr id="35" name="Bild 3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408" y="5249326"/>
            <a:ext cx="1046810" cy="104681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11395" y="5189502"/>
            <a:ext cx="647007" cy="11066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Untertitel 2"/>
          <p:cNvSpPr txBox="1">
            <a:spLocks/>
          </p:cNvSpPr>
          <p:nvPr/>
        </p:nvSpPr>
        <p:spPr>
          <a:xfrm>
            <a:off x="3330222" y="6352578"/>
            <a:ext cx="2662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>
                <a:solidFill>
                  <a:schemeClr val="tx2"/>
                </a:solidFill>
              </a:rPr>
              <a:t>0,9 </a:t>
            </a:r>
            <a:r>
              <a:rPr lang="de-DE" sz="1600" dirty="0" err="1" smtClean="0">
                <a:solidFill>
                  <a:schemeClr val="tx2"/>
                </a:solidFill>
              </a:rPr>
              <a:t>tns</a:t>
            </a:r>
            <a:r>
              <a:rPr lang="de-DE" sz="1600" dirty="0" smtClean="0">
                <a:solidFill>
                  <a:schemeClr val="tx2"/>
                </a:solidFill>
              </a:rPr>
              <a:t>/</a:t>
            </a:r>
            <a:r>
              <a:rPr lang="de-DE" sz="1600" dirty="0" err="1" smtClean="0">
                <a:solidFill>
                  <a:schemeClr val="tx2"/>
                </a:solidFill>
              </a:rPr>
              <a:t>yr</a:t>
            </a:r>
            <a:r>
              <a:rPr lang="de-DE" sz="1600" dirty="0" smtClean="0">
                <a:solidFill>
                  <a:schemeClr val="tx2"/>
                </a:solidFill>
              </a:rPr>
              <a:t>/Kopf</a:t>
            </a:r>
            <a:endParaRPr lang="de-DE" sz="1600" dirty="0">
              <a:solidFill>
                <a:schemeClr val="tx2"/>
              </a:solidFill>
            </a:endParaRPr>
          </a:p>
        </p:txBody>
      </p:sp>
      <p:graphicFrame>
        <p:nvGraphicFramePr>
          <p:cNvPr id="31" name="Diagramm 30"/>
          <p:cNvGraphicFramePr/>
          <p:nvPr>
            <p:extLst>
              <p:ext uri="{D42A27DB-BD31-4B8C-83A1-F6EECF244321}">
                <p14:modId xmlns:p14="http://schemas.microsoft.com/office/powerpoint/2010/main" val="3771639926"/>
              </p:ext>
            </p:extLst>
          </p:nvPr>
        </p:nvGraphicFramePr>
        <p:xfrm>
          <a:off x="413909" y="2418567"/>
          <a:ext cx="2800406" cy="212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3" name="Bild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5355" y="2561053"/>
            <a:ext cx="519017" cy="516710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6338" y="2561053"/>
            <a:ext cx="519017" cy="516710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5298" y="5265891"/>
            <a:ext cx="692549" cy="647983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3407" y="1358177"/>
            <a:ext cx="1273144" cy="1273144"/>
          </a:xfrm>
          <a:prstGeom prst="rect">
            <a:avLst/>
          </a:prstGeom>
        </p:spPr>
      </p:pic>
      <p:sp>
        <p:nvSpPr>
          <p:cNvPr id="39" name="Untertitel 2"/>
          <p:cNvSpPr txBox="1">
            <a:spLocks/>
          </p:cNvSpPr>
          <p:nvPr/>
        </p:nvSpPr>
        <p:spPr>
          <a:xfrm>
            <a:off x="6266579" y="1334442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rgbClr val="FF0000"/>
                </a:solidFill>
              </a:rPr>
              <a:t>10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40" name="Untertitel 2"/>
          <p:cNvSpPr txBox="1">
            <a:spLocks/>
          </p:cNvSpPr>
          <p:nvPr/>
        </p:nvSpPr>
        <p:spPr>
          <a:xfrm>
            <a:off x="6285393" y="1982613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FF0000"/>
                </a:solidFill>
              </a:rPr>
              <a:t>944 Mill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42" name="Untertitel 2"/>
          <p:cNvSpPr txBox="1">
            <a:spLocks/>
          </p:cNvSpPr>
          <p:nvPr/>
        </p:nvSpPr>
        <p:spPr>
          <a:xfrm>
            <a:off x="6285393" y="1123013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FF0000"/>
                </a:solidFill>
              </a:rPr>
              <a:t>Einwohner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43" name="Untertitel 2"/>
          <p:cNvSpPr txBox="1">
            <a:spLocks/>
          </p:cNvSpPr>
          <p:nvPr/>
        </p:nvSpPr>
        <p:spPr>
          <a:xfrm>
            <a:off x="1269079" y="1332939"/>
            <a:ext cx="957730" cy="79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accent6">
                    <a:lumMod val="50000"/>
                  </a:schemeClr>
                </a:solidFill>
              </a:rPr>
              <a:t>17</a:t>
            </a:r>
            <a:endParaRPr lang="de-DE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Untertitel 2"/>
          <p:cNvSpPr txBox="1">
            <a:spLocks/>
          </p:cNvSpPr>
          <p:nvPr/>
        </p:nvSpPr>
        <p:spPr>
          <a:xfrm>
            <a:off x="7435882" y="19943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>
              <a:solidFill>
                <a:srgbClr val="FF0000"/>
              </a:solidFill>
            </a:endParaRPr>
          </a:p>
        </p:txBody>
      </p:sp>
      <p:grpSp>
        <p:nvGrpSpPr>
          <p:cNvPr id="53" name="Gruppierung 52"/>
          <p:cNvGrpSpPr/>
          <p:nvPr/>
        </p:nvGrpSpPr>
        <p:grpSpPr>
          <a:xfrm>
            <a:off x="8219459" y="2114786"/>
            <a:ext cx="552118" cy="895323"/>
            <a:chOff x="10054394" y="3964373"/>
            <a:chExt cx="552118" cy="797719"/>
          </a:xfrm>
        </p:grpSpPr>
        <p:pic>
          <p:nvPicPr>
            <p:cNvPr id="54" name="Bild 53"/>
            <p:cNvPicPr>
              <a:picLocks noChangeAspect="1"/>
            </p:cNvPicPr>
            <p:nvPr/>
          </p:nvPicPr>
          <p:blipFill rotWithShape="1">
            <a:blip r:embed="rId11"/>
            <a:srcRect l="81010" r="1007" b="44331"/>
            <a:stretch/>
          </p:blipFill>
          <p:spPr>
            <a:xfrm>
              <a:off x="10162782" y="3964373"/>
              <a:ext cx="420211" cy="797719"/>
            </a:xfrm>
            <a:prstGeom prst="rect">
              <a:avLst/>
            </a:prstGeom>
          </p:spPr>
        </p:pic>
        <p:sp>
          <p:nvSpPr>
            <p:cNvPr id="55" name="Rechteck 54"/>
            <p:cNvSpPr/>
            <p:nvPr/>
          </p:nvSpPr>
          <p:spPr>
            <a:xfrm>
              <a:off x="10054394" y="4232970"/>
              <a:ext cx="552118" cy="5291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3524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064" y="1346419"/>
            <a:ext cx="1273144" cy="12731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212009"/>
            <a:ext cx="7772400" cy="1470025"/>
          </a:xfrm>
        </p:spPr>
        <p:txBody>
          <a:bodyPr>
            <a:normAutofit/>
          </a:bodyPr>
          <a:lstStyle/>
          <a:p>
            <a:r>
              <a:rPr lang="de-DE" sz="7200" dirty="0" smtClean="0"/>
              <a:t>Asien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66579" y="1334442"/>
            <a:ext cx="1695215" cy="1278467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43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6285393" y="1982613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FF0000"/>
                </a:solidFill>
              </a:rPr>
              <a:t>4010 Mill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732859" y="1346200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tx2"/>
                </a:solidFill>
              </a:rPr>
              <a:t>27%</a:t>
            </a:r>
            <a:endParaRPr lang="de-DE" sz="4400" dirty="0">
              <a:solidFill>
                <a:schemeClr val="tx2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619969" y="1994371"/>
            <a:ext cx="19209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10,2 Bill USD/</a:t>
            </a:r>
            <a:r>
              <a:rPr lang="de-DE" sz="2000" dirty="0" err="1" smtClean="0">
                <a:solidFill>
                  <a:schemeClr val="tx2"/>
                </a:solidFill>
              </a:rPr>
              <a:t>yr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-180622" y="1346200"/>
            <a:ext cx="1695215" cy="127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tx1"/>
                </a:solidFill>
              </a:rPr>
              <a:t>44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-161808" y="19943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Mill km</a:t>
            </a:r>
            <a:r>
              <a:rPr lang="de-DE" sz="2000" baseline="30000" dirty="0" smtClean="0">
                <a:solidFill>
                  <a:schemeClr val="tx1"/>
                </a:solidFill>
              </a:rPr>
              <a:t>2</a:t>
            </a:r>
            <a:endParaRPr lang="de-DE" sz="2000" baseline="30000" dirty="0">
              <a:solidFill>
                <a:schemeClr val="tx1"/>
              </a:solidFill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6285393" y="1123013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FF0000"/>
                </a:solidFill>
              </a:rPr>
              <a:t>Einwohner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3206044" y="1134771"/>
            <a:ext cx="274884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National-Einkommen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132255" y="1134771"/>
            <a:ext cx="1088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1"/>
                </a:solidFill>
              </a:rPr>
              <a:t>Fläche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27" name="Bild 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2859" y="4379743"/>
            <a:ext cx="794173" cy="794173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2859" y="5249326"/>
            <a:ext cx="794173" cy="794173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6880" y="2597572"/>
            <a:ext cx="692549" cy="647983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51345" y="2597572"/>
            <a:ext cx="692549" cy="647983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5810" y="2597572"/>
            <a:ext cx="692549" cy="647983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6880" y="3245555"/>
            <a:ext cx="692549" cy="647983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51345" y="3245555"/>
            <a:ext cx="692549" cy="647983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5810" y="3245555"/>
            <a:ext cx="692549" cy="647983"/>
          </a:xfrm>
          <a:prstGeom prst="rect">
            <a:avLst/>
          </a:prstGeom>
        </p:spPr>
      </p:pic>
      <p:pic>
        <p:nvPicPr>
          <p:cNvPr id="37" name="Bild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6880" y="3893538"/>
            <a:ext cx="692549" cy="647983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51345" y="3893538"/>
            <a:ext cx="692549" cy="647983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5810" y="3893538"/>
            <a:ext cx="692549" cy="647983"/>
          </a:xfrm>
          <a:prstGeom prst="rect">
            <a:avLst/>
          </a:prstGeom>
        </p:spPr>
      </p:pic>
      <p:pic>
        <p:nvPicPr>
          <p:cNvPr id="40" name="Bild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6880" y="4541520"/>
            <a:ext cx="692549" cy="647983"/>
          </a:xfrm>
          <a:prstGeom prst="rect">
            <a:avLst/>
          </a:prstGeom>
        </p:spPr>
      </p:pic>
      <p:pic>
        <p:nvPicPr>
          <p:cNvPr id="41" name="Bild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51345" y="4541520"/>
            <a:ext cx="692549" cy="647983"/>
          </a:xfrm>
          <a:prstGeom prst="rect">
            <a:avLst/>
          </a:prstGeom>
        </p:spPr>
      </p:pic>
      <p:pic>
        <p:nvPicPr>
          <p:cNvPr id="42" name="Bild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5810" y="4541520"/>
            <a:ext cx="692549" cy="647983"/>
          </a:xfrm>
          <a:prstGeom prst="rect">
            <a:avLst/>
          </a:prstGeom>
        </p:spPr>
      </p:pic>
      <p:pic>
        <p:nvPicPr>
          <p:cNvPr id="43" name="Bild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00065" y="2597572"/>
            <a:ext cx="692549" cy="647983"/>
          </a:xfrm>
          <a:prstGeom prst="rect">
            <a:avLst/>
          </a:prstGeom>
        </p:spPr>
      </p:pic>
      <p:pic>
        <p:nvPicPr>
          <p:cNvPr id="44" name="Bild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00065" y="3245555"/>
            <a:ext cx="692549" cy="647983"/>
          </a:xfrm>
          <a:prstGeom prst="rect">
            <a:avLst/>
          </a:prstGeom>
        </p:spPr>
      </p:pic>
      <p:pic>
        <p:nvPicPr>
          <p:cNvPr id="45" name="Bild 4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00065" y="3893538"/>
            <a:ext cx="692549" cy="647983"/>
          </a:xfrm>
          <a:prstGeom prst="rect">
            <a:avLst/>
          </a:prstGeom>
        </p:spPr>
      </p:pic>
      <p:pic>
        <p:nvPicPr>
          <p:cNvPr id="46" name="Bild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00065" y="4541520"/>
            <a:ext cx="692549" cy="647983"/>
          </a:xfrm>
          <a:prstGeom prst="rect">
            <a:avLst/>
          </a:prstGeom>
        </p:spPr>
      </p:pic>
      <p:pic>
        <p:nvPicPr>
          <p:cNvPr id="47" name="Bild 4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6880" y="5278683"/>
            <a:ext cx="692549" cy="647983"/>
          </a:xfrm>
          <a:prstGeom prst="rect">
            <a:avLst/>
          </a:prstGeom>
        </p:spPr>
      </p:pic>
      <p:pic>
        <p:nvPicPr>
          <p:cNvPr id="48" name="Bild 4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51345" y="5278683"/>
            <a:ext cx="692549" cy="647983"/>
          </a:xfrm>
          <a:prstGeom prst="rect">
            <a:avLst/>
          </a:prstGeom>
        </p:spPr>
      </p:pic>
      <p:pic>
        <p:nvPicPr>
          <p:cNvPr id="49" name="Bild 4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5810" y="5278683"/>
            <a:ext cx="692549" cy="647983"/>
          </a:xfrm>
          <a:prstGeom prst="rect">
            <a:avLst/>
          </a:prstGeom>
        </p:spPr>
      </p:pic>
      <p:pic>
        <p:nvPicPr>
          <p:cNvPr id="50" name="Bild 4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16880" y="5926666"/>
            <a:ext cx="692549" cy="647983"/>
          </a:xfrm>
          <a:prstGeom prst="rect">
            <a:avLst/>
          </a:prstGeom>
        </p:spPr>
      </p:pic>
      <p:pic>
        <p:nvPicPr>
          <p:cNvPr id="51" name="Bild 5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51345" y="5926666"/>
            <a:ext cx="692549" cy="647983"/>
          </a:xfrm>
          <a:prstGeom prst="rect">
            <a:avLst/>
          </a:prstGeom>
        </p:spPr>
      </p:pic>
      <p:pic>
        <p:nvPicPr>
          <p:cNvPr id="52" name="Bild 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5810" y="5926666"/>
            <a:ext cx="692549" cy="647983"/>
          </a:xfrm>
          <a:prstGeom prst="rect">
            <a:avLst/>
          </a:prstGeom>
        </p:spPr>
      </p:pic>
      <p:pic>
        <p:nvPicPr>
          <p:cNvPr id="59" name="Bild 5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00065" y="5278683"/>
            <a:ext cx="692549" cy="647983"/>
          </a:xfrm>
          <a:prstGeom prst="rect">
            <a:avLst/>
          </a:prstGeom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00065" y="5926666"/>
            <a:ext cx="692549" cy="647983"/>
          </a:xfrm>
          <a:prstGeom prst="rect">
            <a:avLst/>
          </a:prstGeom>
        </p:spPr>
      </p:pic>
      <p:pic>
        <p:nvPicPr>
          <p:cNvPr id="64" name="Bild 6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0065" y="3245555"/>
            <a:ext cx="692549" cy="647983"/>
          </a:xfrm>
          <a:prstGeom prst="rect">
            <a:avLst/>
          </a:prstGeom>
        </p:spPr>
      </p:pic>
      <p:pic>
        <p:nvPicPr>
          <p:cNvPr id="65" name="Bild 6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0065" y="3893538"/>
            <a:ext cx="692549" cy="647983"/>
          </a:xfrm>
          <a:prstGeom prst="rect">
            <a:avLst/>
          </a:prstGeom>
        </p:spPr>
      </p:pic>
      <p:pic>
        <p:nvPicPr>
          <p:cNvPr id="66" name="Bild 6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0065" y="4541520"/>
            <a:ext cx="692549" cy="647983"/>
          </a:xfrm>
          <a:prstGeom prst="rect">
            <a:avLst/>
          </a:prstGeom>
        </p:spPr>
      </p:pic>
      <p:pic>
        <p:nvPicPr>
          <p:cNvPr id="67" name="Bild 6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0065" y="5278683"/>
            <a:ext cx="692549" cy="647983"/>
          </a:xfrm>
          <a:prstGeom prst="rect">
            <a:avLst/>
          </a:prstGeom>
        </p:spPr>
      </p:pic>
      <p:pic>
        <p:nvPicPr>
          <p:cNvPr id="68" name="Bild 6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0065" y="5926666"/>
            <a:ext cx="692549" cy="647983"/>
          </a:xfrm>
          <a:prstGeom prst="rect">
            <a:avLst/>
          </a:prstGeom>
        </p:spPr>
      </p:pic>
      <p:pic>
        <p:nvPicPr>
          <p:cNvPr id="70" name="Bild 6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3842" y="3245555"/>
            <a:ext cx="692549" cy="647983"/>
          </a:xfrm>
          <a:prstGeom prst="rect">
            <a:avLst/>
          </a:prstGeom>
        </p:spPr>
      </p:pic>
      <p:pic>
        <p:nvPicPr>
          <p:cNvPr id="71" name="Bild 7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3842" y="3893538"/>
            <a:ext cx="692549" cy="647983"/>
          </a:xfrm>
          <a:prstGeom prst="rect">
            <a:avLst/>
          </a:prstGeom>
        </p:spPr>
      </p:pic>
      <p:pic>
        <p:nvPicPr>
          <p:cNvPr id="72" name="Bild 7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3842" y="4541520"/>
            <a:ext cx="692549" cy="647983"/>
          </a:xfrm>
          <a:prstGeom prst="rect">
            <a:avLst/>
          </a:prstGeom>
        </p:spPr>
      </p:pic>
      <p:pic>
        <p:nvPicPr>
          <p:cNvPr id="73" name="Bild 7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3842" y="5278683"/>
            <a:ext cx="692549" cy="647983"/>
          </a:xfrm>
          <a:prstGeom prst="rect">
            <a:avLst/>
          </a:prstGeom>
        </p:spPr>
      </p:pic>
      <p:pic>
        <p:nvPicPr>
          <p:cNvPr id="74" name="Bild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3842" y="5926666"/>
            <a:ext cx="692549" cy="647983"/>
          </a:xfrm>
          <a:prstGeom prst="rect">
            <a:avLst/>
          </a:prstGeom>
        </p:spPr>
      </p:pic>
      <p:pic>
        <p:nvPicPr>
          <p:cNvPr id="76" name="Bild 7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20014" y="2588861"/>
            <a:ext cx="692549" cy="647983"/>
          </a:xfrm>
          <a:prstGeom prst="rect">
            <a:avLst/>
          </a:prstGeom>
        </p:spPr>
      </p:pic>
      <p:pic>
        <p:nvPicPr>
          <p:cNvPr id="78" name="Bild 7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1799" y="5926666"/>
            <a:ext cx="692549" cy="647983"/>
          </a:xfrm>
          <a:prstGeom prst="rect">
            <a:avLst/>
          </a:prstGeom>
        </p:spPr>
      </p:pic>
      <p:sp>
        <p:nvSpPr>
          <p:cNvPr id="82" name="Untertitel 2"/>
          <p:cNvSpPr txBox="1">
            <a:spLocks/>
          </p:cNvSpPr>
          <p:nvPr/>
        </p:nvSpPr>
        <p:spPr>
          <a:xfrm>
            <a:off x="65849" y="6409020"/>
            <a:ext cx="2662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tx2"/>
                </a:solidFill>
              </a:rPr>
              <a:t>560 </a:t>
            </a:r>
            <a:r>
              <a:rPr lang="de-DE" sz="1600" dirty="0" smtClean="0">
                <a:solidFill>
                  <a:schemeClr val="tx2"/>
                </a:solidFill>
              </a:rPr>
              <a:t>m3/</a:t>
            </a:r>
            <a:r>
              <a:rPr lang="de-DE" sz="1600" dirty="0" err="1" smtClean="0">
                <a:solidFill>
                  <a:schemeClr val="tx2"/>
                </a:solidFill>
              </a:rPr>
              <a:t>yr</a:t>
            </a:r>
            <a:r>
              <a:rPr lang="de-DE" sz="1600" dirty="0" smtClean="0">
                <a:solidFill>
                  <a:schemeClr val="tx2"/>
                </a:solidFill>
              </a:rPr>
              <a:t>/Kopf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84" name="Untertitel 2"/>
          <p:cNvSpPr txBox="1">
            <a:spLocks/>
          </p:cNvSpPr>
          <p:nvPr/>
        </p:nvSpPr>
        <p:spPr>
          <a:xfrm>
            <a:off x="1052043" y="4334690"/>
            <a:ext cx="1513650" cy="914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800" dirty="0" smtClean="0">
                <a:solidFill>
                  <a:schemeClr val="tx2"/>
                </a:solidFill>
              </a:rPr>
              <a:t>1,7</a:t>
            </a:r>
            <a:endParaRPr lang="de-DE" sz="4800" dirty="0">
              <a:solidFill>
                <a:schemeClr val="tx2"/>
              </a:solidFill>
            </a:endParaRPr>
          </a:p>
        </p:txBody>
      </p:sp>
      <p:pic>
        <p:nvPicPr>
          <p:cNvPr id="85" name="Bild 8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408" y="5249326"/>
            <a:ext cx="1046810" cy="1046810"/>
          </a:xfrm>
          <a:prstGeom prst="rect">
            <a:avLst/>
          </a:prstGeom>
        </p:spPr>
      </p:pic>
      <p:pic>
        <p:nvPicPr>
          <p:cNvPr id="86" name="Bild 8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997" y="5249326"/>
            <a:ext cx="1046810" cy="1046810"/>
          </a:xfrm>
          <a:prstGeom prst="rect">
            <a:avLst/>
          </a:prstGeom>
        </p:spPr>
      </p:pic>
      <p:sp>
        <p:nvSpPr>
          <p:cNvPr id="87" name="Rechteck 86"/>
          <p:cNvSpPr/>
          <p:nvPr/>
        </p:nvSpPr>
        <p:spPr>
          <a:xfrm>
            <a:off x="994165" y="5249326"/>
            <a:ext cx="647007" cy="11066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Untertitel 2"/>
          <p:cNvSpPr txBox="1">
            <a:spLocks/>
          </p:cNvSpPr>
          <p:nvPr/>
        </p:nvSpPr>
        <p:spPr>
          <a:xfrm>
            <a:off x="3330222" y="6352578"/>
            <a:ext cx="2662296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>
                <a:solidFill>
                  <a:schemeClr val="tx2"/>
                </a:solidFill>
              </a:rPr>
              <a:t>1,3 </a:t>
            </a:r>
            <a:r>
              <a:rPr lang="de-DE" sz="1600" dirty="0" err="1" smtClean="0">
                <a:solidFill>
                  <a:schemeClr val="tx2"/>
                </a:solidFill>
              </a:rPr>
              <a:t>tns</a:t>
            </a:r>
            <a:r>
              <a:rPr lang="de-DE" sz="1600" dirty="0" smtClean="0">
                <a:solidFill>
                  <a:schemeClr val="tx2"/>
                </a:solidFill>
              </a:rPr>
              <a:t>/</a:t>
            </a:r>
            <a:r>
              <a:rPr lang="de-DE" sz="1600" dirty="0" err="1" smtClean="0">
                <a:solidFill>
                  <a:schemeClr val="tx2"/>
                </a:solidFill>
              </a:rPr>
              <a:t>yr</a:t>
            </a:r>
            <a:r>
              <a:rPr lang="de-DE" sz="1600" dirty="0" smtClean="0">
                <a:solidFill>
                  <a:schemeClr val="tx2"/>
                </a:solidFill>
              </a:rPr>
              <a:t>/Kopf</a:t>
            </a: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90" name="Bild 89"/>
          <p:cNvPicPr>
            <a:picLocks noChangeAspect="1"/>
          </p:cNvPicPr>
          <p:nvPr/>
        </p:nvPicPr>
        <p:blipFill rotWithShape="1">
          <a:blip r:embed="rId6"/>
          <a:srcRect t="26727"/>
          <a:stretch/>
        </p:blipFill>
        <p:spPr>
          <a:xfrm>
            <a:off x="6835578" y="50036"/>
            <a:ext cx="2328986" cy="1207980"/>
          </a:xfrm>
          <a:prstGeom prst="rect">
            <a:avLst/>
          </a:prstGeom>
        </p:spPr>
      </p:pic>
      <p:pic>
        <p:nvPicPr>
          <p:cNvPr id="91" name="Bild 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582" y="56202"/>
            <a:ext cx="724362" cy="482030"/>
          </a:xfrm>
          <a:prstGeom prst="rect">
            <a:avLst/>
          </a:prstGeom>
        </p:spPr>
      </p:pic>
      <p:pic>
        <p:nvPicPr>
          <p:cNvPr id="92" name="Bild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7141" y="56202"/>
            <a:ext cx="743178" cy="494551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49" y="-20952"/>
            <a:ext cx="775356" cy="620285"/>
          </a:xfrm>
          <a:prstGeom prst="rect">
            <a:avLst/>
          </a:prstGeom>
        </p:spPr>
      </p:pic>
      <p:graphicFrame>
        <p:nvGraphicFramePr>
          <p:cNvPr id="79" name="Diagramm 78"/>
          <p:cNvGraphicFramePr/>
          <p:nvPr>
            <p:extLst>
              <p:ext uri="{D42A27DB-BD31-4B8C-83A1-F6EECF244321}">
                <p14:modId xmlns:p14="http://schemas.microsoft.com/office/powerpoint/2010/main" val="2308766500"/>
              </p:ext>
            </p:extLst>
          </p:nvPr>
        </p:nvGraphicFramePr>
        <p:xfrm>
          <a:off x="413909" y="2418567"/>
          <a:ext cx="2800406" cy="212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80" name="Bild 79"/>
          <p:cNvPicPr>
            <a:picLocks noChangeAspect="1"/>
          </p:cNvPicPr>
          <p:nvPr/>
        </p:nvPicPr>
        <p:blipFill rotWithShape="1">
          <a:blip r:embed="rId11"/>
          <a:srcRect l="3575" t="8876" r="3010" b="7506"/>
          <a:stretch/>
        </p:blipFill>
        <p:spPr>
          <a:xfrm>
            <a:off x="3717789" y="2478467"/>
            <a:ext cx="1222364" cy="618444"/>
          </a:xfrm>
          <a:prstGeom prst="rect">
            <a:avLst/>
          </a:prstGeom>
        </p:spPr>
      </p:pic>
      <p:pic>
        <p:nvPicPr>
          <p:cNvPr id="81" name="Bild 80"/>
          <p:cNvPicPr>
            <a:picLocks noChangeAspect="1"/>
          </p:cNvPicPr>
          <p:nvPr/>
        </p:nvPicPr>
        <p:blipFill rotWithShape="1">
          <a:blip r:embed="rId11"/>
          <a:srcRect l="3575" t="8876" r="3010" b="7506"/>
          <a:stretch/>
        </p:blipFill>
        <p:spPr>
          <a:xfrm>
            <a:off x="4037756" y="2662781"/>
            <a:ext cx="1222364" cy="618444"/>
          </a:xfrm>
          <a:prstGeom prst="rect">
            <a:avLst/>
          </a:prstGeom>
        </p:spPr>
      </p:pic>
      <p:pic>
        <p:nvPicPr>
          <p:cNvPr id="83" name="Bild 8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1847" y="2491780"/>
            <a:ext cx="519017" cy="516710"/>
          </a:xfrm>
          <a:prstGeom prst="rect">
            <a:avLst/>
          </a:prstGeom>
        </p:spPr>
      </p:pic>
      <p:pic>
        <p:nvPicPr>
          <p:cNvPr id="89" name="Bild 8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6238" y="2654498"/>
            <a:ext cx="519017" cy="516710"/>
          </a:xfrm>
          <a:prstGeom prst="rect">
            <a:avLst/>
          </a:prstGeom>
        </p:spPr>
      </p:pic>
      <p:pic>
        <p:nvPicPr>
          <p:cNvPr id="93" name="Bild 9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7789" y="2912853"/>
            <a:ext cx="1199319" cy="665403"/>
          </a:xfrm>
          <a:prstGeom prst="rect">
            <a:avLst/>
          </a:prstGeom>
        </p:spPr>
      </p:pic>
      <p:pic>
        <p:nvPicPr>
          <p:cNvPr id="94" name="Bild 9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5500" y="2838556"/>
            <a:ext cx="519017" cy="516710"/>
          </a:xfrm>
          <a:prstGeom prst="rect">
            <a:avLst/>
          </a:prstGeom>
        </p:spPr>
      </p:pic>
      <p:pic>
        <p:nvPicPr>
          <p:cNvPr id="95" name="Bild 9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572" y="3245555"/>
            <a:ext cx="692549" cy="647983"/>
          </a:xfrm>
          <a:prstGeom prst="rect">
            <a:avLst/>
          </a:prstGeom>
        </p:spPr>
      </p:pic>
      <p:pic>
        <p:nvPicPr>
          <p:cNvPr id="96" name="Bild 9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572" y="3893538"/>
            <a:ext cx="692549" cy="647983"/>
          </a:xfrm>
          <a:prstGeom prst="rect">
            <a:avLst/>
          </a:prstGeom>
        </p:spPr>
      </p:pic>
      <p:pic>
        <p:nvPicPr>
          <p:cNvPr id="97" name="Bild 9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572" y="4541520"/>
            <a:ext cx="692549" cy="647983"/>
          </a:xfrm>
          <a:prstGeom prst="rect">
            <a:avLst/>
          </a:prstGeom>
        </p:spPr>
      </p:pic>
      <p:pic>
        <p:nvPicPr>
          <p:cNvPr id="98" name="Bild 9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5572" y="5278683"/>
            <a:ext cx="692549" cy="647983"/>
          </a:xfrm>
          <a:prstGeom prst="rect">
            <a:avLst/>
          </a:prstGeom>
        </p:spPr>
      </p:pic>
      <p:pic>
        <p:nvPicPr>
          <p:cNvPr id="100" name="Bild 9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3529" y="5926666"/>
            <a:ext cx="692549" cy="647983"/>
          </a:xfrm>
          <a:prstGeom prst="rect">
            <a:avLst/>
          </a:prstGeom>
        </p:spPr>
      </p:pic>
      <p:pic>
        <p:nvPicPr>
          <p:cNvPr id="101" name="Bild 10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3529" y="5278683"/>
            <a:ext cx="692549" cy="647983"/>
          </a:xfrm>
          <a:prstGeom prst="rect">
            <a:avLst/>
          </a:prstGeom>
        </p:spPr>
      </p:pic>
      <p:pic>
        <p:nvPicPr>
          <p:cNvPr id="102" name="Bild 10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3529" y="4601343"/>
            <a:ext cx="692549" cy="647983"/>
          </a:xfrm>
          <a:prstGeom prst="rect">
            <a:avLst/>
          </a:prstGeom>
        </p:spPr>
      </p:pic>
      <p:sp>
        <p:nvSpPr>
          <p:cNvPr id="103" name="Untertitel 2"/>
          <p:cNvSpPr txBox="1">
            <a:spLocks/>
          </p:cNvSpPr>
          <p:nvPr/>
        </p:nvSpPr>
        <p:spPr>
          <a:xfrm>
            <a:off x="1235736" y="1321181"/>
            <a:ext cx="957730" cy="79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00" dirty="0" smtClean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lang="de-DE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" name="Untertitel 2"/>
          <p:cNvSpPr txBox="1">
            <a:spLocks/>
          </p:cNvSpPr>
          <p:nvPr/>
        </p:nvSpPr>
        <p:spPr>
          <a:xfrm>
            <a:off x="7435882" y="1994371"/>
            <a:ext cx="1695215" cy="60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>
              <a:solidFill>
                <a:srgbClr val="FF0000"/>
              </a:solidFill>
            </a:endParaRPr>
          </a:p>
        </p:txBody>
      </p:sp>
      <p:grpSp>
        <p:nvGrpSpPr>
          <p:cNvPr id="16" name="Gruppierung 15"/>
          <p:cNvGrpSpPr/>
          <p:nvPr/>
        </p:nvGrpSpPr>
        <p:grpSpPr>
          <a:xfrm rot="5400000">
            <a:off x="7952049" y="1212479"/>
            <a:ext cx="896498" cy="1228977"/>
            <a:chOff x="9611668" y="5590296"/>
            <a:chExt cx="1078709" cy="1478763"/>
          </a:xfrm>
        </p:grpSpPr>
        <p:pic>
          <p:nvPicPr>
            <p:cNvPr id="110" name="Bild 109"/>
            <p:cNvPicPr>
              <a:picLocks noChangeAspect="1"/>
            </p:cNvPicPr>
            <p:nvPr/>
          </p:nvPicPr>
          <p:blipFill rotWithShape="1">
            <a:blip r:embed="rId16"/>
            <a:srcRect l="54843"/>
            <a:stretch/>
          </p:blipFill>
          <p:spPr>
            <a:xfrm>
              <a:off x="9635186" y="5636097"/>
              <a:ext cx="1055191" cy="1432962"/>
            </a:xfrm>
            <a:prstGeom prst="rect">
              <a:avLst/>
            </a:prstGeom>
          </p:spPr>
        </p:pic>
        <p:sp>
          <p:nvSpPr>
            <p:cNvPr id="111" name="Rechteck 110"/>
            <p:cNvSpPr/>
            <p:nvPr/>
          </p:nvSpPr>
          <p:spPr>
            <a:xfrm>
              <a:off x="9611668" y="5590296"/>
              <a:ext cx="329517" cy="598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7241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GfgW-Logo-rgb-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12" y="24435"/>
            <a:ext cx="1622727" cy="6526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570" y="139781"/>
            <a:ext cx="5260788" cy="436374"/>
          </a:xfrm>
        </p:spPr>
        <p:txBody>
          <a:bodyPr>
            <a:normAutofit fontScale="90000"/>
          </a:bodyPr>
          <a:lstStyle/>
          <a:p>
            <a:r>
              <a:rPr lang="de-DE" sz="2400" dirty="0" smtClean="0"/>
              <a:t>Möglicher Ablauf Themenabend</a:t>
            </a:r>
            <a:endParaRPr lang="de-DE" sz="2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35393"/>
              </p:ext>
            </p:extLst>
          </p:nvPr>
        </p:nvGraphicFramePr>
        <p:xfrm>
          <a:off x="515995" y="669990"/>
          <a:ext cx="8229600" cy="606359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Europa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USA-Kanada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M+S Amerika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Afrika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Asien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de-DE" dirty="0" smtClean="0"/>
                        <a:t>Raumfläche nach Kontinenten aufteilen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8%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18%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16%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24%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34%</a:t>
                      </a:r>
                      <a:endParaRPr lang="de-D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4176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11 Mill km2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23 Mill km2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20 Mill km2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30 Mill km2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44 Mill km2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4176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 </a:t>
                      </a:r>
                      <a:r>
                        <a:rPr lang="de-DE" sz="1200" dirty="0" smtClean="0"/>
                        <a:t>Stühle</a:t>
                      </a:r>
                      <a:endParaRPr lang="de-DE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14 </a:t>
                      </a:r>
                      <a:r>
                        <a:rPr lang="de-DE" sz="1200" dirty="0" smtClean="0"/>
                        <a:t>Stühle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10 </a:t>
                      </a:r>
                      <a:r>
                        <a:rPr lang="de-DE" sz="1200" dirty="0" smtClean="0"/>
                        <a:t>Stühle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17 </a:t>
                      </a:r>
                      <a:r>
                        <a:rPr lang="de-DE" sz="1200" dirty="0" smtClean="0"/>
                        <a:t>Stühle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24 </a:t>
                      </a:r>
                      <a:r>
                        <a:rPr lang="de-DE" sz="1200" dirty="0" smtClean="0"/>
                        <a:t>Stühle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de-DE" dirty="0" smtClean="0"/>
                        <a:t>Bevölkerung nach Kontinenten: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43</a:t>
                      </a:r>
                      <a:endParaRPr lang="de-D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747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733 Mill</a:t>
                      </a:r>
                      <a:endParaRPr lang="de-DE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523 Mill</a:t>
                      </a:r>
                      <a:endParaRPr lang="de-DE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391 Mill</a:t>
                      </a:r>
                      <a:endParaRPr lang="de-DE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944 Mill</a:t>
                      </a:r>
                      <a:endParaRPr lang="de-DE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4010 Mill</a:t>
                      </a:r>
                      <a:endParaRPr lang="de-DE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de-DE" dirty="0" smtClean="0"/>
                        <a:t>Brutto-National-Einkommen nach Kontinenten: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31€</a:t>
                      </a:r>
                      <a:endParaRPr lang="de-DE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33€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6€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2€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28€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860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11,2 Bill USD</a:t>
                      </a:r>
                      <a:endParaRPr lang="de-DE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11,8 Bill USD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2,3 Bill USD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0,73 Bill USD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10,2 Bill USD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8606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9 Stücke Schoko</a:t>
                      </a:r>
                      <a:endParaRPr lang="de-DE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10 Stücke Schoko</a:t>
                      </a:r>
                      <a:endParaRPr lang="de-DE" sz="12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2 Stücke Schoko</a:t>
                      </a:r>
                      <a:endParaRPr lang="de-DE" sz="12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0,6 Stücke Schoko</a:t>
                      </a:r>
                      <a:endParaRPr lang="de-DE" sz="12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8</a:t>
                      </a:r>
                      <a:r>
                        <a:rPr lang="de-DE" sz="1200" baseline="0" dirty="0" smtClean="0"/>
                        <a:t> Stücke </a:t>
                      </a:r>
                      <a:r>
                        <a:rPr lang="de-DE" sz="1200" dirty="0" smtClean="0"/>
                        <a:t>Schoko</a:t>
                      </a:r>
                      <a:endParaRPr lang="de-DE" sz="12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de-DE" dirty="0" smtClean="0"/>
                        <a:t>Wasserbrauch</a:t>
                      </a:r>
                      <a:r>
                        <a:rPr lang="de-DE" baseline="0" dirty="0" smtClean="0"/>
                        <a:t> pro Kopf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1,8 Fl.</a:t>
                      </a:r>
                      <a:endParaRPr lang="de-D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5,9 Fl.</a:t>
                      </a:r>
                      <a:endParaRPr lang="de-D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2,4 Fl.</a:t>
                      </a:r>
                      <a:endParaRPr lang="de-D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0,2 Fl.</a:t>
                      </a:r>
                      <a:endParaRPr lang="de-D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1,7 Fl.</a:t>
                      </a:r>
                      <a:endParaRPr lang="de-DE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9394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574 m3/</a:t>
                      </a:r>
                      <a:r>
                        <a:rPr lang="de-DE" sz="1200" dirty="0" err="1" smtClean="0"/>
                        <a:t>yr</a:t>
                      </a:r>
                      <a:endParaRPr lang="de-DE" sz="12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1932 m3/</a:t>
                      </a:r>
                      <a:r>
                        <a:rPr lang="de-DE" sz="1200" dirty="0" err="1" smtClean="0"/>
                        <a:t>yr</a:t>
                      </a:r>
                      <a:endParaRPr lang="de-DE" sz="12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791 m3/</a:t>
                      </a:r>
                      <a:r>
                        <a:rPr lang="de-DE" sz="1200" dirty="0" err="1" smtClean="0"/>
                        <a:t>yr</a:t>
                      </a:r>
                      <a:endParaRPr lang="de-DE" sz="12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60 m3/</a:t>
                      </a:r>
                      <a:r>
                        <a:rPr lang="de-DE" sz="1200" dirty="0" err="1" smtClean="0"/>
                        <a:t>yr</a:t>
                      </a:r>
                      <a:endParaRPr lang="de-DE" sz="12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560 m3/</a:t>
                      </a:r>
                      <a:r>
                        <a:rPr lang="de-DE" sz="1200" dirty="0" err="1" smtClean="0"/>
                        <a:t>yr</a:t>
                      </a:r>
                      <a:endParaRPr lang="de-DE" sz="12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de-DE" dirty="0" smtClean="0"/>
                        <a:t>CO2 Produktion pro Kopf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 Ballon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28 Ballon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 Ballon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 Ballon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 Ballon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9,9 </a:t>
                      </a:r>
                      <a:r>
                        <a:rPr lang="de-DE" sz="1200" dirty="0" err="1" smtClean="0"/>
                        <a:t>tns</a:t>
                      </a:r>
                      <a:r>
                        <a:rPr lang="de-DE" sz="1200" dirty="0" smtClean="0"/>
                        <a:t>/</a:t>
                      </a:r>
                      <a:r>
                        <a:rPr lang="de-DE" sz="1200" dirty="0" err="1" smtClean="0"/>
                        <a:t>yr</a:t>
                      </a:r>
                      <a:endParaRPr lang="de-DE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18,1 </a:t>
                      </a:r>
                      <a:r>
                        <a:rPr lang="de-DE" sz="1200" dirty="0" err="1" smtClean="0"/>
                        <a:t>tns</a:t>
                      </a:r>
                      <a:r>
                        <a:rPr lang="de-DE" sz="1200" dirty="0" smtClean="0"/>
                        <a:t>/</a:t>
                      </a:r>
                      <a:r>
                        <a:rPr lang="de-DE" sz="1200" dirty="0" err="1" smtClean="0"/>
                        <a:t>yr</a:t>
                      </a:r>
                      <a:endParaRPr lang="de-DE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2,5 </a:t>
                      </a:r>
                      <a:r>
                        <a:rPr lang="de-DE" sz="1200" dirty="0" err="1" smtClean="0"/>
                        <a:t>tns</a:t>
                      </a:r>
                      <a:r>
                        <a:rPr lang="de-DE" sz="1200" dirty="0" smtClean="0"/>
                        <a:t>/</a:t>
                      </a:r>
                      <a:r>
                        <a:rPr lang="de-DE" sz="1200" dirty="0" err="1" smtClean="0"/>
                        <a:t>yr</a:t>
                      </a:r>
                      <a:endParaRPr lang="de-DE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0,9 </a:t>
                      </a:r>
                      <a:r>
                        <a:rPr lang="de-DE" sz="1200" dirty="0" err="1" smtClean="0"/>
                        <a:t>tns</a:t>
                      </a:r>
                      <a:r>
                        <a:rPr lang="de-DE" sz="1200" dirty="0" smtClean="0"/>
                        <a:t>/</a:t>
                      </a:r>
                      <a:r>
                        <a:rPr lang="de-DE" sz="1200" dirty="0" err="1" smtClean="0"/>
                        <a:t>yr</a:t>
                      </a:r>
                      <a:endParaRPr lang="de-DE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1,3 </a:t>
                      </a:r>
                      <a:r>
                        <a:rPr lang="de-DE" sz="1200" dirty="0" err="1" smtClean="0"/>
                        <a:t>tns</a:t>
                      </a:r>
                      <a:r>
                        <a:rPr lang="de-DE" sz="1200" dirty="0" smtClean="0"/>
                        <a:t>/</a:t>
                      </a:r>
                      <a:r>
                        <a:rPr lang="de-DE" sz="1200" dirty="0" err="1" smtClean="0"/>
                        <a:t>yr</a:t>
                      </a:r>
                      <a:endParaRPr lang="de-DE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152322" y="4870861"/>
            <a:ext cx="1608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Summe 12 Flaschen</a:t>
            </a:r>
            <a:endParaRPr lang="de-DE" sz="1050" dirty="0"/>
          </a:p>
        </p:txBody>
      </p:sp>
      <p:sp>
        <p:nvSpPr>
          <p:cNvPr id="8" name="Textfeld 7"/>
          <p:cNvSpPr txBox="1"/>
          <p:nvPr/>
        </p:nvSpPr>
        <p:spPr>
          <a:xfrm>
            <a:off x="7140563" y="5882800"/>
            <a:ext cx="16086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Summe 50 Ballons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5209184" y="3537395"/>
            <a:ext cx="3551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Summe 100 </a:t>
            </a:r>
            <a:r>
              <a:rPr lang="de-DE" sz="1050" dirty="0" smtClean="0"/>
              <a:t>Euro </a:t>
            </a:r>
            <a:r>
              <a:rPr lang="de-DE" sz="1050" dirty="0" err="1" smtClean="0"/>
              <a:t>bzw</a:t>
            </a:r>
            <a:r>
              <a:rPr lang="de-DE" sz="1050" dirty="0" smtClean="0"/>
              <a:t> 30 Stücke Schokolade</a:t>
            </a:r>
            <a:endParaRPr lang="de-DE" sz="1050" dirty="0"/>
          </a:p>
        </p:txBody>
      </p:sp>
      <p:sp>
        <p:nvSpPr>
          <p:cNvPr id="10" name="Textfeld 9"/>
          <p:cNvSpPr txBox="1"/>
          <p:nvPr/>
        </p:nvSpPr>
        <p:spPr>
          <a:xfrm>
            <a:off x="7167716" y="2513698"/>
            <a:ext cx="16086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Summe 70 Menschen</a:t>
            </a:r>
            <a:endParaRPr lang="de-DE" sz="1050" dirty="0"/>
          </a:p>
        </p:txBody>
      </p:sp>
      <p:sp>
        <p:nvSpPr>
          <p:cNvPr id="11" name="Textfeld 10"/>
          <p:cNvSpPr txBox="1"/>
          <p:nvPr/>
        </p:nvSpPr>
        <p:spPr>
          <a:xfrm>
            <a:off x="7112556" y="1180232"/>
            <a:ext cx="16086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Summe 70 Stühle</a:t>
            </a:r>
            <a:endParaRPr lang="de-DE" sz="1050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937792"/>
              </p:ext>
            </p:extLst>
          </p:nvPr>
        </p:nvGraphicFramePr>
        <p:xfrm>
          <a:off x="217439" y="139487"/>
          <a:ext cx="736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rbeitsblatt" showAsIcon="1" r:id="rId4" imgW="736600" imgH="558800" progId="Excel.Sheet.12">
                  <p:embed/>
                </p:oleObj>
              </mc:Choice>
              <mc:Fallback>
                <p:oleObj name="Arbeitsblatt" showAsIcon="1" r:id="rId4" imgW="736600" imgH="55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439" y="139487"/>
                        <a:ext cx="7366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/>
        </p:nvSpPr>
        <p:spPr>
          <a:xfrm rot="16200000">
            <a:off x="6732275" y="2824504"/>
            <a:ext cx="4428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/>
              <a:t>Quelle: Botschaftertagung </a:t>
            </a:r>
            <a:r>
              <a:rPr lang="de-DE" sz="800" dirty="0" err="1" smtClean="0"/>
              <a:t>GfgW</a:t>
            </a:r>
            <a:r>
              <a:rPr lang="de-DE" sz="800" dirty="0" smtClean="0"/>
              <a:t> 2010 + </a:t>
            </a:r>
            <a:r>
              <a:rPr lang="de-DE" sz="800" dirty="0"/>
              <a:t>Wikipedia </a:t>
            </a:r>
            <a:r>
              <a:rPr lang="de-DE" sz="800" dirty="0" smtClean="0"/>
              <a:t>/ </a:t>
            </a:r>
            <a:r>
              <a:rPr lang="de-DE" sz="800" dirty="0" err="1" smtClean="0"/>
              <a:t>by</a:t>
            </a:r>
            <a:r>
              <a:rPr lang="de-DE" sz="800" dirty="0" smtClean="0"/>
              <a:t> Andreas Lenniger, Februar 2014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2759339" y="3628215"/>
            <a:ext cx="6074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/>
              <a:t>Mit dieser XLS-Datei kannst Du die Einheiten und Verteilungen umrechnen: 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06076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711683"/>
              </p:ext>
            </p:extLst>
          </p:nvPr>
        </p:nvGraphicFramePr>
        <p:xfrm>
          <a:off x="226291" y="431031"/>
          <a:ext cx="8779164" cy="6393932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2926388"/>
                <a:gridCol w="2926388"/>
                <a:gridCol w="2926388"/>
              </a:tblGrid>
              <a:tr h="614929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Europa </a:t>
                      </a:r>
                      <a:endParaRPr lang="de-DE" b="1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USA-Kanada</a:t>
                      </a:r>
                      <a:endParaRPr lang="de-DE" b="1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M+S Amerika</a:t>
                      </a:r>
                      <a:endParaRPr lang="de-DE" b="1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9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Fläche: 10‘5 km</a:t>
                      </a:r>
                      <a:r>
                        <a:rPr lang="de-DE" baseline="30000" dirty="0" smtClean="0"/>
                        <a:t>2</a:t>
                      </a:r>
                      <a:r>
                        <a:rPr lang="de-DE" dirty="0" smtClean="0"/>
                        <a:t> = 8%</a:t>
                      </a:r>
                    </a:p>
                    <a:p>
                      <a:r>
                        <a:rPr lang="de-DE" dirty="0" smtClean="0"/>
                        <a:t>Einwohner:</a:t>
                      </a:r>
                      <a:r>
                        <a:rPr lang="de-DE" baseline="0" dirty="0" smtClean="0"/>
                        <a:t> 1064 Mill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      </a:t>
                      </a:r>
                      <a:r>
                        <a:rPr lang="de-DE" sz="1400" baseline="0" dirty="0" smtClean="0"/>
                        <a:t>= 12 Personen aufstehen</a:t>
                      </a:r>
                    </a:p>
                    <a:p>
                      <a:r>
                        <a:rPr lang="de-DE" baseline="0" dirty="0" smtClean="0"/>
                        <a:t>Wasser: 574m</a:t>
                      </a:r>
                      <a:r>
                        <a:rPr lang="de-DE" baseline="30000" dirty="0" smtClean="0"/>
                        <a:t>3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yr</a:t>
                      </a:r>
                      <a:r>
                        <a:rPr lang="de-DE" baseline="0" dirty="0" smtClean="0"/>
                        <a:t>/P = 1,8 Fl.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     </a:t>
                      </a:r>
                      <a:r>
                        <a:rPr lang="de-DE" sz="1400" baseline="0" dirty="0" smtClean="0"/>
                        <a:t> 2 Flaschen – 0,2 an Afrika</a:t>
                      </a:r>
                    </a:p>
                    <a:p>
                      <a:r>
                        <a:rPr lang="de-DE" baseline="0" dirty="0" smtClean="0"/>
                        <a:t>Geld: 11,2 Bill USD/</a:t>
                      </a:r>
                      <a:r>
                        <a:rPr lang="de-DE" baseline="0" dirty="0" err="1" smtClean="0"/>
                        <a:t>yr</a:t>
                      </a:r>
                      <a:r>
                        <a:rPr lang="de-DE" baseline="0" dirty="0" smtClean="0"/>
                        <a:t> = 31€</a:t>
                      </a:r>
                    </a:p>
                    <a:p>
                      <a:r>
                        <a:rPr lang="de-DE" baseline="0" dirty="0" smtClean="0"/>
                        <a:t>     </a:t>
                      </a:r>
                      <a:r>
                        <a:rPr lang="de-DE" sz="1400" baseline="0" dirty="0" smtClean="0"/>
                        <a:t> 30€ + 2€ von M+S</a:t>
                      </a:r>
                    </a:p>
                    <a:p>
                      <a:r>
                        <a:rPr lang="de-DE" baseline="0" dirty="0" smtClean="0"/>
                        <a:t>CO2:       9,9 t </a:t>
                      </a:r>
                      <a:r>
                        <a:rPr lang="de-DE" baseline="0" dirty="0" err="1" smtClean="0"/>
                        <a:t>p.P</a:t>
                      </a:r>
                      <a:r>
                        <a:rPr lang="de-DE" baseline="0" dirty="0" smtClean="0"/>
                        <a:t>. = 15 Bälle</a:t>
                      </a:r>
                      <a:endParaRPr lang="de-DE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Fläche: 23‘ km</a:t>
                      </a:r>
                      <a:r>
                        <a:rPr lang="de-DE" baseline="30000" dirty="0" smtClean="0"/>
                        <a:t>2</a:t>
                      </a:r>
                      <a:r>
                        <a:rPr lang="de-DE" dirty="0" smtClean="0"/>
                        <a:t> = 18%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Einwohner:</a:t>
                      </a:r>
                      <a:r>
                        <a:rPr lang="de-DE" baseline="0" dirty="0" smtClean="0"/>
                        <a:t> 329 Mill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     </a:t>
                      </a:r>
                      <a:r>
                        <a:rPr lang="de-DE" sz="1400" baseline="0" dirty="0" smtClean="0"/>
                        <a:t>= 4 Personen aufstehen</a:t>
                      </a:r>
                      <a:endParaRPr lang="de-DE" sz="1400" dirty="0" smtClean="0"/>
                    </a:p>
                    <a:p>
                      <a:r>
                        <a:rPr lang="de-DE" baseline="0" dirty="0" smtClean="0"/>
                        <a:t>Wasser:1932m</a:t>
                      </a:r>
                      <a:r>
                        <a:rPr lang="de-DE" baseline="30000" dirty="0" smtClean="0"/>
                        <a:t>3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yr</a:t>
                      </a:r>
                      <a:r>
                        <a:rPr lang="de-DE" baseline="0" dirty="0" smtClean="0"/>
                        <a:t>/P = 5,9 Fl.</a:t>
                      </a:r>
                    </a:p>
                    <a:p>
                      <a:r>
                        <a:rPr lang="de-DE" baseline="0" dirty="0" smtClean="0"/>
                        <a:t>    </a:t>
                      </a:r>
                      <a:r>
                        <a:rPr lang="de-DE" sz="1400" baseline="0" dirty="0" smtClean="0"/>
                        <a:t>  6 Flaschen (passt schon)</a:t>
                      </a:r>
                    </a:p>
                    <a:p>
                      <a:r>
                        <a:rPr lang="de-DE" baseline="0" dirty="0" smtClean="0"/>
                        <a:t>Geld:  11,8 Bill USD/</a:t>
                      </a:r>
                      <a:r>
                        <a:rPr lang="de-DE" baseline="0" dirty="0" err="1" smtClean="0"/>
                        <a:t>yr</a:t>
                      </a:r>
                      <a:r>
                        <a:rPr lang="de-DE" baseline="0" dirty="0" smtClean="0"/>
                        <a:t> = 33€</a:t>
                      </a:r>
                    </a:p>
                    <a:p>
                      <a:r>
                        <a:rPr lang="de-DE" baseline="0" dirty="0" smtClean="0"/>
                        <a:t>      </a:t>
                      </a:r>
                      <a:r>
                        <a:rPr lang="de-DE" sz="1400" baseline="0" dirty="0" smtClean="0"/>
                        <a:t>30€ + 3€ von Afrik</a:t>
                      </a:r>
                      <a:r>
                        <a:rPr lang="de-DE" baseline="0" dirty="0" smtClean="0"/>
                        <a:t>a</a:t>
                      </a:r>
                    </a:p>
                    <a:p>
                      <a:r>
                        <a:rPr lang="de-DE" baseline="0" dirty="0" smtClean="0"/>
                        <a:t>CO2:       18,1 t </a:t>
                      </a:r>
                      <a:r>
                        <a:rPr lang="de-DE" baseline="0" dirty="0" err="1" smtClean="0"/>
                        <a:t>p.P</a:t>
                      </a:r>
                      <a:r>
                        <a:rPr lang="de-DE" baseline="0" dirty="0" smtClean="0"/>
                        <a:t>. = 34 Bälle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Fläche: 20‘ km</a:t>
                      </a:r>
                      <a:r>
                        <a:rPr lang="de-DE" baseline="30000" dirty="0" smtClean="0"/>
                        <a:t>2</a:t>
                      </a:r>
                      <a:r>
                        <a:rPr lang="de-DE" dirty="0" smtClean="0"/>
                        <a:t> = 16%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Einwohner:</a:t>
                      </a:r>
                      <a:r>
                        <a:rPr lang="de-DE" baseline="0" dirty="0" smtClean="0"/>
                        <a:t> 554 Mill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    </a:t>
                      </a:r>
                      <a:r>
                        <a:rPr lang="de-DE" sz="1400" baseline="0" dirty="0" smtClean="0"/>
                        <a:t>= 6 Personen aufstehen</a:t>
                      </a:r>
                      <a:endParaRPr lang="de-DE" sz="1400" dirty="0" smtClean="0"/>
                    </a:p>
                    <a:p>
                      <a:r>
                        <a:rPr lang="de-DE" baseline="0" dirty="0" smtClean="0"/>
                        <a:t>Wasser: 791m</a:t>
                      </a:r>
                      <a:r>
                        <a:rPr lang="de-DE" baseline="30000" dirty="0" smtClean="0"/>
                        <a:t>3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yr</a:t>
                      </a:r>
                      <a:r>
                        <a:rPr lang="de-DE" baseline="0" dirty="0" smtClean="0"/>
                        <a:t>/P = 2,4 Fl.</a:t>
                      </a:r>
                    </a:p>
                    <a:p>
                      <a:r>
                        <a:rPr lang="de-DE" baseline="0" dirty="0" smtClean="0"/>
                        <a:t>   </a:t>
                      </a:r>
                      <a:r>
                        <a:rPr lang="de-DE" sz="1400" baseline="0" dirty="0" smtClean="0"/>
                        <a:t>  3 Flaschen – 0,6 an Asien</a:t>
                      </a:r>
                    </a:p>
                    <a:p>
                      <a:r>
                        <a:rPr lang="de-DE" baseline="0" dirty="0" smtClean="0"/>
                        <a:t>Geld:  2,3 Bill USD/</a:t>
                      </a:r>
                      <a:r>
                        <a:rPr lang="de-DE" baseline="0" dirty="0" err="1" smtClean="0"/>
                        <a:t>yr</a:t>
                      </a:r>
                      <a:r>
                        <a:rPr lang="de-DE" baseline="0" dirty="0" smtClean="0"/>
                        <a:t> = 6€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  </a:t>
                      </a:r>
                      <a:r>
                        <a:rPr lang="de-DE" sz="1400" baseline="0" dirty="0" smtClean="0"/>
                        <a:t>  10€ - 4€ an EU und 2 an Asien</a:t>
                      </a:r>
                    </a:p>
                    <a:p>
                      <a:r>
                        <a:rPr lang="de-DE" baseline="0" dirty="0" smtClean="0"/>
                        <a:t>CO2:       2,5 t </a:t>
                      </a:r>
                      <a:r>
                        <a:rPr lang="de-DE" baseline="0" dirty="0" err="1" smtClean="0"/>
                        <a:t>p.P</a:t>
                      </a:r>
                      <a:r>
                        <a:rPr lang="de-DE" baseline="0" dirty="0" smtClean="0"/>
                        <a:t>. = 4 Bälle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Afrika</a:t>
                      </a:r>
                      <a:endParaRPr lang="de-DE" b="1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Asien</a:t>
                      </a:r>
                      <a:endParaRPr lang="de-DE" b="1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0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Fläche: 30‘ km</a:t>
                      </a:r>
                      <a:r>
                        <a:rPr lang="de-DE" baseline="30000" dirty="0" smtClean="0"/>
                        <a:t>2</a:t>
                      </a:r>
                      <a:r>
                        <a:rPr lang="de-DE" dirty="0" smtClean="0"/>
                        <a:t> = 24%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Einwohner:</a:t>
                      </a:r>
                      <a:r>
                        <a:rPr lang="de-DE" baseline="0" dirty="0" smtClean="0"/>
                        <a:t> 893 Mill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     </a:t>
                      </a:r>
                      <a:r>
                        <a:rPr lang="de-DE" sz="1400" baseline="0" dirty="0" smtClean="0"/>
                        <a:t>= 10 Personen aufstehen</a:t>
                      </a:r>
                      <a:endParaRPr lang="de-DE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 smtClean="0"/>
                        <a:t>Wasser: 60m</a:t>
                      </a:r>
                      <a:r>
                        <a:rPr lang="de-DE" baseline="30000" dirty="0" smtClean="0"/>
                        <a:t>3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yr</a:t>
                      </a:r>
                      <a:r>
                        <a:rPr lang="de-DE" baseline="0" dirty="0" smtClean="0"/>
                        <a:t>/P = 0,2 Fl.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    </a:t>
                      </a:r>
                      <a:r>
                        <a:rPr lang="de-DE" sz="1400" baseline="0" dirty="0" smtClean="0"/>
                        <a:t>  O Flaschen + 0,2 Fl. von Europa</a:t>
                      </a:r>
                    </a:p>
                    <a:p>
                      <a:r>
                        <a:rPr lang="de-DE" baseline="0" dirty="0" smtClean="0"/>
                        <a:t>Geld: 0,73 Bill USD/</a:t>
                      </a:r>
                      <a:r>
                        <a:rPr lang="de-DE" baseline="0" dirty="0" err="1" smtClean="0"/>
                        <a:t>yr</a:t>
                      </a:r>
                      <a:r>
                        <a:rPr lang="de-DE" baseline="0" dirty="0" smtClean="0"/>
                        <a:t> = 2€</a:t>
                      </a:r>
                    </a:p>
                    <a:p>
                      <a:r>
                        <a:rPr lang="de-DE" baseline="0" dirty="0" smtClean="0"/>
                        <a:t>     </a:t>
                      </a:r>
                      <a:r>
                        <a:rPr lang="de-DE" sz="1400" baseline="0" dirty="0" smtClean="0"/>
                        <a:t>5€ - 3€ an USA</a:t>
                      </a:r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CO2:       0,9 t </a:t>
                      </a:r>
                      <a:r>
                        <a:rPr lang="de-DE" baseline="0" dirty="0" err="1" smtClean="0"/>
                        <a:t>p.P</a:t>
                      </a:r>
                      <a:r>
                        <a:rPr lang="de-DE" baseline="0" dirty="0" smtClean="0"/>
                        <a:t>. = 1 Bälle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Fläche: 44‘ km</a:t>
                      </a:r>
                      <a:r>
                        <a:rPr lang="de-DE" baseline="30000" dirty="0" smtClean="0"/>
                        <a:t>2</a:t>
                      </a:r>
                      <a:r>
                        <a:rPr lang="de-DE" dirty="0" smtClean="0"/>
                        <a:t> = 34%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Einwohner:</a:t>
                      </a:r>
                      <a:r>
                        <a:rPr lang="de-DE" baseline="0" dirty="0" smtClean="0"/>
                        <a:t> 3600 Mill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     </a:t>
                      </a:r>
                      <a:r>
                        <a:rPr lang="de-DE" sz="1400" baseline="0" dirty="0" smtClean="0"/>
                        <a:t>= 40 Personen aufstehen</a:t>
                      </a:r>
                      <a:endParaRPr lang="de-DE" sz="1400" dirty="0" smtClean="0"/>
                    </a:p>
                    <a:p>
                      <a:r>
                        <a:rPr lang="de-DE" baseline="0" dirty="0" smtClean="0"/>
                        <a:t>Wasser: 560m</a:t>
                      </a:r>
                      <a:r>
                        <a:rPr lang="de-DE" baseline="30000" dirty="0" smtClean="0"/>
                        <a:t>3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yr</a:t>
                      </a:r>
                      <a:r>
                        <a:rPr lang="de-DE" baseline="0" dirty="0" smtClean="0"/>
                        <a:t>/P = 1,6 Fl.</a:t>
                      </a:r>
                      <a:br>
                        <a:rPr lang="de-DE" baseline="0" dirty="0" smtClean="0"/>
                      </a:br>
                      <a:r>
                        <a:rPr lang="de-DE" baseline="0" dirty="0" smtClean="0"/>
                        <a:t>    </a:t>
                      </a:r>
                      <a:r>
                        <a:rPr lang="de-DE" sz="1400" baseline="0" dirty="0" smtClean="0"/>
                        <a:t> 1 Flaschen + 0,6 von M+S Amerika</a:t>
                      </a:r>
                    </a:p>
                    <a:p>
                      <a:r>
                        <a:rPr lang="de-DE" baseline="0" dirty="0" smtClean="0"/>
                        <a:t>Geld: 10,2 Bill USD/</a:t>
                      </a:r>
                      <a:r>
                        <a:rPr lang="de-DE" baseline="0" dirty="0" err="1" smtClean="0"/>
                        <a:t>yr</a:t>
                      </a:r>
                      <a:r>
                        <a:rPr lang="de-DE" baseline="0" dirty="0" smtClean="0"/>
                        <a:t> = 27€</a:t>
                      </a:r>
                    </a:p>
                    <a:p>
                      <a:r>
                        <a:rPr lang="de-DE" baseline="0" dirty="0" smtClean="0"/>
                        <a:t>     </a:t>
                      </a:r>
                      <a:r>
                        <a:rPr lang="de-DE" sz="1400" baseline="0" dirty="0" smtClean="0"/>
                        <a:t>25€ + 2€ von M+S</a:t>
                      </a:r>
                    </a:p>
                    <a:p>
                      <a:r>
                        <a:rPr lang="de-DE" baseline="0" dirty="0" smtClean="0"/>
                        <a:t>CO2</a:t>
                      </a:r>
                      <a:r>
                        <a:rPr lang="de-DE" baseline="0" smtClean="0"/>
                        <a:t>:       1,3 </a:t>
                      </a:r>
                      <a:r>
                        <a:rPr lang="de-DE" baseline="0" dirty="0" smtClean="0"/>
                        <a:t>t </a:t>
                      </a:r>
                      <a:r>
                        <a:rPr lang="de-DE" baseline="0" dirty="0" err="1" smtClean="0"/>
                        <a:t>p.P</a:t>
                      </a:r>
                      <a:r>
                        <a:rPr lang="de-DE" baseline="0" dirty="0" smtClean="0"/>
                        <a:t>. = 2 Bälle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45720" marR="4572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90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Macintosh PowerPoint</Application>
  <PresentationFormat>Bildschirmpräsentation (4:3)</PresentationFormat>
  <Paragraphs>184</Paragraphs>
  <Slides>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Office-Design</vt:lpstr>
      <vt:lpstr>Microsoft Excel-Tabelle</vt:lpstr>
      <vt:lpstr>Europa</vt:lpstr>
      <vt:lpstr>USA + Kanada</vt:lpstr>
      <vt:lpstr>M+S Amerika</vt:lpstr>
      <vt:lpstr>Afrika</vt:lpstr>
      <vt:lpstr>Asien</vt:lpstr>
      <vt:lpstr>Möglicher Ablauf Themenabend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</dc:title>
  <dc:creator>Andreas Lenniger</dc:creator>
  <cp:lastModifiedBy>Andreas Lenniger</cp:lastModifiedBy>
  <cp:revision>23</cp:revision>
  <cp:lastPrinted>2014-02-01T22:57:47Z</cp:lastPrinted>
  <dcterms:created xsi:type="dcterms:W3CDTF">2014-02-01T09:24:17Z</dcterms:created>
  <dcterms:modified xsi:type="dcterms:W3CDTF">2014-02-02T15:19:16Z</dcterms:modified>
</cp:coreProperties>
</file>